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65" r:id="rId17"/>
    <p:sldId id="260" r:id="rId18"/>
    <p:sldId id="280" r:id="rId19"/>
    <p:sldId id="282" r:id="rId20"/>
    <p:sldId id="281" r:id="rId21"/>
    <p:sldId id="279" r:id="rId22"/>
    <p:sldId id="283" r:id="rId23"/>
    <p:sldId id="284" r:id="rId24"/>
    <p:sldId id="285" r:id="rId25"/>
    <p:sldId id="286" r:id="rId26"/>
    <p:sldId id="308" r:id="rId27"/>
    <p:sldId id="309" r:id="rId28"/>
    <p:sldId id="310" r:id="rId29"/>
    <p:sldId id="311" r:id="rId30"/>
    <p:sldId id="312" r:id="rId31"/>
    <p:sldId id="278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fr-FR"/>
    </a:defPPr>
    <a:lvl1pPr marL="0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1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6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1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6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2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74"/>
    <a:srgbClr val="C9CEE8"/>
    <a:srgbClr val="004996"/>
    <a:srgbClr val="72B7C0"/>
    <a:srgbClr val="5A9ABA"/>
    <a:srgbClr val="EDEFF7"/>
    <a:srgbClr val="529CA4"/>
    <a:srgbClr val="98B9E0"/>
    <a:srgbClr val="81A9D9"/>
    <a:srgbClr val="5F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9" autoAdjust="0"/>
  </p:normalViewPr>
  <p:slideViewPr>
    <p:cSldViewPr>
      <p:cViewPr varScale="1">
        <p:scale>
          <a:sx n="140" d="100"/>
          <a:sy n="140" d="100"/>
        </p:scale>
        <p:origin x="7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47B1-C1E9-4336-BC99-40F885086D5A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FC12-7948-4F08-8FD5-3648C3569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0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CFA6-6ED9-49AE-BCE4-F54AB4EEF93B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C28A-65B7-468C-B936-439A73ABAD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72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1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6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1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6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2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C28A-65B7-468C-B936-439A73ABAD9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3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fond blan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>
            <a:extLst>
              <a:ext uri="{FF2B5EF4-FFF2-40B4-BE49-F238E27FC236}">
                <a16:creationId xmlns="" xmlns:a16="http://schemas.microsoft.com/office/drawing/2014/main" id="{C6D47608-5A54-4F3F-930D-48C323F955C6}"/>
              </a:ext>
            </a:extLst>
          </p:cNvPr>
          <p:cNvSpPr/>
          <p:nvPr userDrawn="1"/>
        </p:nvSpPr>
        <p:spPr>
          <a:xfrm flipH="1">
            <a:off x="5940152" y="3651870"/>
            <a:ext cx="3203848" cy="1491630"/>
          </a:xfrm>
          <a:prstGeom prst="rt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5" y="1707654"/>
            <a:ext cx="6400799" cy="150863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9862"/>
            <a:ext cx="64008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0800000">
            <a:off x="6480215" y="-7951"/>
            <a:ext cx="900100" cy="915567"/>
          </a:xfrm>
          <a:prstGeom prst="triangl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Triangle isocèle 4">
            <a:extLst>
              <a:ext uri="{FF2B5EF4-FFF2-40B4-BE49-F238E27FC236}">
                <a16:creationId xmlns="" xmlns:a16="http://schemas.microsoft.com/office/drawing/2014/main" id="{5BB873E8-427E-43FF-B38C-5E3D9F9F8982}"/>
              </a:ext>
            </a:extLst>
          </p:cNvPr>
          <p:cNvSpPr/>
          <p:nvPr userDrawn="1"/>
        </p:nvSpPr>
        <p:spPr>
          <a:xfrm rot="5400000">
            <a:off x="43848" y="2452487"/>
            <a:ext cx="1417658" cy="1512168"/>
          </a:xfrm>
          <a:prstGeom prst="triangle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Triangle isocèle 9">
            <a:extLst>
              <a:ext uri="{FF2B5EF4-FFF2-40B4-BE49-F238E27FC236}">
                <a16:creationId xmlns="" xmlns:a16="http://schemas.microsoft.com/office/drawing/2014/main" id="{112061EF-5F70-4F74-8212-C2BD97D649C9}"/>
              </a:ext>
            </a:extLst>
          </p:cNvPr>
          <p:cNvSpPr/>
          <p:nvPr userDrawn="1"/>
        </p:nvSpPr>
        <p:spPr>
          <a:xfrm rot="16200000">
            <a:off x="7864509" y="1615550"/>
            <a:ext cx="1187391" cy="1371603"/>
          </a:xfrm>
          <a:prstGeom prst="triangle">
            <a:avLst>
              <a:gd name="adj" fmla="val 50561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EDEFF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6BE60EBE-C7BD-47CA-8C5C-0ADD07AF1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7" y="4532421"/>
            <a:ext cx="1576991" cy="4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>
            <a:extLst>
              <a:ext uri="{FF2B5EF4-FFF2-40B4-BE49-F238E27FC236}">
                <a16:creationId xmlns="" xmlns:a16="http://schemas.microsoft.com/office/drawing/2014/main" id="{BBF31888-51D6-4986-A489-496ABD849981}"/>
              </a:ext>
            </a:extLst>
          </p:cNvPr>
          <p:cNvSpPr/>
          <p:nvPr userDrawn="1"/>
        </p:nvSpPr>
        <p:spPr>
          <a:xfrm flipH="1">
            <a:off x="5932203" y="3643923"/>
            <a:ext cx="3212012" cy="1499581"/>
          </a:xfrm>
          <a:prstGeom prst="rtTriangl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9862"/>
            <a:ext cx="64008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01" y="4532421"/>
            <a:ext cx="1576991" cy="415597"/>
          </a:xfrm>
          <a:prstGeom prst="rect">
            <a:avLst/>
          </a:prstGeom>
        </p:spPr>
      </p:pic>
      <p:sp>
        <p:nvSpPr>
          <p:cNvPr id="10" name="Triangle isocèle 9"/>
          <p:cNvSpPr/>
          <p:nvPr userDrawn="1"/>
        </p:nvSpPr>
        <p:spPr>
          <a:xfrm rot="16200000">
            <a:off x="7988223" y="1608331"/>
            <a:ext cx="1063792" cy="1248185"/>
          </a:xfrm>
          <a:prstGeom prst="triangle">
            <a:avLst/>
          </a:prstGeom>
          <a:solidFill>
            <a:srgbClr val="5A9ABA"/>
          </a:solidFill>
          <a:ln w="3175">
            <a:solidFill>
              <a:srgbClr val="5A9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07655"/>
            <a:ext cx="6400800" cy="150863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15" name="Triangle isocèle 14">
            <a:extLst>
              <a:ext uri="{FF2B5EF4-FFF2-40B4-BE49-F238E27FC236}">
                <a16:creationId xmlns="" xmlns:a16="http://schemas.microsoft.com/office/drawing/2014/main" id="{893B7C2F-D2A3-49C1-9D3D-C5E583DAE477}"/>
              </a:ext>
            </a:extLst>
          </p:cNvPr>
          <p:cNvSpPr/>
          <p:nvPr userDrawn="1"/>
        </p:nvSpPr>
        <p:spPr>
          <a:xfrm rot="10800000">
            <a:off x="6480215" y="-7952"/>
            <a:ext cx="900100" cy="915566"/>
          </a:xfrm>
          <a:prstGeom prst="triangl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Triangle isocèle 16">
            <a:extLst>
              <a:ext uri="{FF2B5EF4-FFF2-40B4-BE49-F238E27FC236}">
                <a16:creationId xmlns="" xmlns:a16="http://schemas.microsoft.com/office/drawing/2014/main" id="{B495133A-3459-4F56-90A1-D7F64FAB8B23}"/>
              </a:ext>
            </a:extLst>
          </p:cNvPr>
          <p:cNvSpPr/>
          <p:nvPr userDrawn="1"/>
        </p:nvSpPr>
        <p:spPr>
          <a:xfrm rot="5400000">
            <a:off x="43848" y="2452487"/>
            <a:ext cx="1417658" cy="1512168"/>
          </a:xfrm>
          <a:prstGeom prst="triangle">
            <a:avLst/>
          </a:prstGeom>
          <a:solidFill>
            <a:srgbClr val="98B9E0"/>
          </a:solidFill>
          <a:ln w="3175">
            <a:solidFill>
              <a:srgbClr val="98B9E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51756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fond cou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9862"/>
            <a:ext cx="64008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07655"/>
            <a:ext cx="6400800" cy="150863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="" xmlns:a16="http://schemas.microsoft.com/office/drawing/2014/main" id="{B9BD6D9E-8C20-42D0-B31A-9612F42DEACF}"/>
              </a:ext>
            </a:extLst>
          </p:cNvPr>
          <p:cNvSpPr/>
          <p:nvPr userDrawn="1"/>
        </p:nvSpPr>
        <p:spPr>
          <a:xfrm rot="10800000">
            <a:off x="6480215" y="-20537"/>
            <a:ext cx="900100" cy="915566"/>
          </a:xfrm>
          <a:prstGeom prst="triangl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Triangle isocèle 16">
            <a:extLst>
              <a:ext uri="{FF2B5EF4-FFF2-40B4-BE49-F238E27FC236}">
                <a16:creationId xmlns="" xmlns:a16="http://schemas.microsoft.com/office/drawing/2014/main" id="{0A602F6D-7FF7-4ED5-9C21-203B6CDFF396}"/>
              </a:ext>
            </a:extLst>
          </p:cNvPr>
          <p:cNvSpPr/>
          <p:nvPr userDrawn="1"/>
        </p:nvSpPr>
        <p:spPr>
          <a:xfrm rot="5400000">
            <a:off x="43848" y="2452487"/>
            <a:ext cx="1417658" cy="1512168"/>
          </a:xfrm>
          <a:prstGeom prst="triangle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rectangle 17">
            <a:extLst>
              <a:ext uri="{FF2B5EF4-FFF2-40B4-BE49-F238E27FC236}">
                <a16:creationId xmlns="" xmlns:a16="http://schemas.microsoft.com/office/drawing/2014/main" id="{61A1ED28-49F3-4F3A-9928-259F0EAF95FA}"/>
              </a:ext>
            </a:extLst>
          </p:cNvPr>
          <p:cNvSpPr/>
          <p:nvPr userDrawn="1"/>
        </p:nvSpPr>
        <p:spPr>
          <a:xfrm flipH="1">
            <a:off x="5932203" y="3643922"/>
            <a:ext cx="3212012" cy="1520119"/>
          </a:xfrm>
          <a:prstGeom prst="rtTriangl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67E3A142-E78E-4386-A17D-E1CABEA3C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01" y="4532421"/>
            <a:ext cx="1576991" cy="415597"/>
          </a:xfrm>
          <a:prstGeom prst="rect">
            <a:avLst/>
          </a:prstGeom>
        </p:spPr>
      </p:pic>
      <p:sp>
        <p:nvSpPr>
          <p:cNvPr id="20" name="Triangle isocèle 19">
            <a:extLst>
              <a:ext uri="{FF2B5EF4-FFF2-40B4-BE49-F238E27FC236}">
                <a16:creationId xmlns="" xmlns:a16="http://schemas.microsoft.com/office/drawing/2014/main" id="{F929D25C-8552-4BFB-9128-2CC91171461A}"/>
              </a:ext>
            </a:extLst>
          </p:cNvPr>
          <p:cNvSpPr/>
          <p:nvPr userDrawn="1"/>
        </p:nvSpPr>
        <p:spPr>
          <a:xfrm rot="16200000">
            <a:off x="7988223" y="1608331"/>
            <a:ext cx="1063792" cy="1248185"/>
          </a:xfrm>
          <a:prstGeom prst="triangle">
            <a:avLst/>
          </a:prstGeom>
          <a:solidFill>
            <a:srgbClr val="72B7C0"/>
          </a:solidFill>
          <a:ln w="3175">
            <a:solidFill>
              <a:srgbClr val="72B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5426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9862"/>
            <a:ext cx="64008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07655"/>
            <a:ext cx="6400800" cy="150863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="" xmlns:a16="http://schemas.microsoft.com/office/drawing/2014/main" id="{10837C12-AE8A-4826-AE88-46692D10CACD}"/>
              </a:ext>
            </a:extLst>
          </p:cNvPr>
          <p:cNvSpPr/>
          <p:nvPr userDrawn="1"/>
        </p:nvSpPr>
        <p:spPr>
          <a:xfrm rot="10800000">
            <a:off x="6480215" y="-20537"/>
            <a:ext cx="900100" cy="915566"/>
          </a:xfrm>
          <a:prstGeom prst="triangle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isocèle 15">
            <a:extLst>
              <a:ext uri="{FF2B5EF4-FFF2-40B4-BE49-F238E27FC236}">
                <a16:creationId xmlns="" xmlns:a16="http://schemas.microsoft.com/office/drawing/2014/main" id="{3868BE49-8AD9-4EF1-B470-983E2D23886B}"/>
              </a:ext>
            </a:extLst>
          </p:cNvPr>
          <p:cNvSpPr/>
          <p:nvPr userDrawn="1"/>
        </p:nvSpPr>
        <p:spPr>
          <a:xfrm rot="5400000">
            <a:off x="28999" y="2470743"/>
            <a:ext cx="1417658" cy="1475656"/>
          </a:xfrm>
          <a:prstGeom prst="triangle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Triangle isocèle 16">
            <a:extLst>
              <a:ext uri="{FF2B5EF4-FFF2-40B4-BE49-F238E27FC236}">
                <a16:creationId xmlns="" xmlns:a16="http://schemas.microsoft.com/office/drawing/2014/main" id="{38FEF6AF-0FFB-45E9-84CC-EF7CDF6C8558}"/>
              </a:ext>
            </a:extLst>
          </p:cNvPr>
          <p:cNvSpPr/>
          <p:nvPr userDrawn="1"/>
        </p:nvSpPr>
        <p:spPr>
          <a:xfrm rot="16200000">
            <a:off x="7988221" y="1608332"/>
            <a:ext cx="1063792" cy="1248183"/>
          </a:xfrm>
          <a:prstGeom prst="triangl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rectangle 17">
            <a:extLst>
              <a:ext uri="{FF2B5EF4-FFF2-40B4-BE49-F238E27FC236}">
                <a16:creationId xmlns="" xmlns:a16="http://schemas.microsoft.com/office/drawing/2014/main" id="{C069F4C0-787F-4B72-8C40-F21F37F3A599}"/>
              </a:ext>
            </a:extLst>
          </p:cNvPr>
          <p:cNvSpPr/>
          <p:nvPr userDrawn="1"/>
        </p:nvSpPr>
        <p:spPr>
          <a:xfrm flipH="1">
            <a:off x="5932204" y="3643923"/>
            <a:ext cx="3212009" cy="1499581"/>
          </a:xfrm>
          <a:prstGeom prst="rtTriangl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783ABE5C-5E22-4296-93EC-90765E8F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01" y="4532421"/>
            <a:ext cx="1576991" cy="4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59245" y="205980"/>
            <a:ext cx="4896935" cy="1069627"/>
          </a:xfrm>
        </p:spPr>
        <p:txBody>
          <a:bodyPr>
            <a:normAutofit/>
          </a:bodyPr>
          <a:lstStyle>
            <a:lvl1pPr algn="l">
              <a:lnSpc>
                <a:spcPts val="25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9848" y="1275606"/>
            <a:ext cx="2602632" cy="2592288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59632" y="1491635"/>
            <a:ext cx="4896693" cy="3167683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riangle isocèle 9"/>
          <p:cNvSpPr/>
          <p:nvPr userDrawn="1"/>
        </p:nvSpPr>
        <p:spPr>
          <a:xfrm rot="5400000">
            <a:off x="22994" y="604540"/>
            <a:ext cx="1069628" cy="1115616"/>
          </a:xfrm>
          <a:prstGeom prst="triangl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9512" y="4869656"/>
            <a:ext cx="936104" cy="273844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4B2478-0DD4-4730-8ADB-CC1ED407C1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riangle rectangle 3">
            <a:extLst>
              <a:ext uri="{FF2B5EF4-FFF2-40B4-BE49-F238E27FC236}">
                <a16:creationId xmlns="" xmlns:a16="http://schemas.microsoft.com/office/drawing/2014/main" id="{77BD5D6B-93FD-427C-BCC1-63B34A5C3562}"/>
              </a:ext>
            </a:extLst>
          </p:cNvPr>
          <p:cNvSpPr/>
          <p:nvPr userDrawn="1"/>
        </p:nvSpPr>
        <p:spPr>
          <a:xfrm flipH="1">
            <a:off x="6972117" y="4138122"/>
            <a:ext cx="2171883" cy="1005378"/>
          </a:xfrm>
          <a:prstGeom prst="rt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Triangle isocèle 14">
            <a:extLst>
              <a:ext uri="{FF2B5EF4-FFF2-40B4-BE49-F238E27FC236}">
                <a16:creationId xmlns="" xmlns:a16="http://schemas.microsoft.com/office/drawing/2014/main" id="{AC9FD487-7382-47E0-BD19-0EBD9444F77F}"/>
              </a:ext>
            </a:extLst>
          </p:cNvPr>
          <p:cNvSpPr/>
          <p:nvPr userDrawn="1"/>
        </p:nvSpPr>
        <p:spPr>
          <a:xfrm rot="10800000">
            <a:off x="7596339" y="-20537"/>
            <a:ext cx="612068" cy="635485"/>
          </a:xfrm>
          <a:prstGeom prst="triangl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98317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et sché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245" y="205983"/>
            <a:ext cx="5977055" cy="956369"/>
          </a:xfr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59244" y="1491635"/>
            <a:ext cx="5472997" cy="3167683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fr-FR" dirty="0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9512" y="4869656"/>
            <a:ext cx="936104" cy="273844"/>
          </a:xfrm>
        </p:spPr>
        <p:txBody>
          <a:bodyPr/>
          <a:lstStyle>
            <a:lvl1pPr algn="l">
              <a:defRPr lang="fr-FR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A24B2478-0DD4-4730-8ADB-CC1ED407C1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08777" y="1635646"/>
            <a:ext cx="1983704" cy="250247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="" xmlns:a16="http://schemas.microsoft.com/office/drawing/2014/main" id="{EADBE646-ABCD-4FE1-9E81-874C4C8BA0C2}"/>
              </a:ext>
            </a:extLst>
          </p:cNvPr>
          <p:cNvSpPr/>
          <p:nvPr userDrawn="1"/>
        </p:nvSpPr>
        <p:spPr>
          <a:xfrm rot="10800000">
            <a:off x="7596339" y="-20537"/>
            <a:ext cx="612068" cy="635485"/>
          </a:xfrm>
          <a:prstGeom prst="triangl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rectangle 15">
            <a:extLst>
              <a:ext uri="{FF2B5EF4-FFF2-40B4-BE49-F238E27FC236}">
                <a16:creationId xmlns="" xmlns:a16="http://schemas.microsoft.com/office/drawing/2014/main" id="{B41F5FB7-078D-40D7-BFD4-AE4ECBBEF8E7}"/>
              </a:ext>
            </a:extLst>
          </p:cNvPr>
          <p:cNvSpPr/>
          <p:nvPr userDrawn="1"/>
        </p:nvSpPr>
        <p:spPr>
          <a:xfrm flipH="1">
            <a:off x="6972117" y="4138122"/>
            <a:ext cx="2171883" cy="1005378"/>
          </a:xfrm>
          <a:prstGeom prst="rt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Triangle isocèle 20">
            <a:extLst>
              <a:ext uri="{FF2B5EF4-FFF2-40B4-BE49-F238E27FC236}">
                <a16:creationId xmlns="" xmlns:a16="http://schemas.microsoft.com/office/drawing/2014/main" id="{6944D300-0630-45AE-892F-0DCF71A60D1D}"/>
              </a:ext>
            </a:extLst>
          </p:cNvPr>
          <p:cNvSpPr/>
          <p:nvPr userDrawn="1"/>
        </p:nvSpPr>
        <p:spPr>
          <a:xfrm rot="5400000">
            <a:off x="22994" y="604540"/>
            <a:ext cx="1069628" cy="1115616"/>
          </a:xfrm>
          <a:prstGeom prst="triangl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0226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 colon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59636" y="1275610"/>
            <a:ext cx="1872209" cy="1872209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fr-FR" dirty="0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9512" y="4869656"/>
            <a:ext cx="936104" cy="273844"/>
          </a:xfrm>
        </p:spPr>
        <p:txBody>
          <a:bodyPr/>
          <a:lstStyle>
            <a:lvl1pPr algn="l">
              <a:defRPr lang="fr-FR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A24B2478-0DD4-4730-8ADB-CC1ED407C1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419876" y="1275610"/>
            <a:ext cx="1872209" cy="1872209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fr-FR" dirty="0"/>
          </a:p>
        </p:txBody>
      </p:sp>
      <p:sp>
        <p:nvSpPr>
          <p:cNvPr id="15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5616120" y="1275610"/>
            <a:ext cx="1872209" cy="1872209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fr-FR" dirty="0"/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1259635" y="3291830"/>
            <a:ext cx="1908212" cy="1512168"/>
          </a:xfrm>
        </p:spPr>
        <p:txBody>
          <a:bodyPr>
            <a:normAutofit/>
          </a:bodyPr>
          <a:lstStyle>
            <a:lvl1pPr marL="171442" indent="-171442">
              <a:buClr>
                <a:schemeClr val="tx2"/>
              </a:buClr>
              <a:buFont typeface="Arial" panose="020B0604020202020204" pitchFamily="34" charset="0"/>
              <a:buChar char="►"/>
              <a:defRPr sz="1100"/>
            </a:lvl1pPr>
            <a:lvl2pPr marL="457178" indent="0">
              <a:buNone/>
              <a:defRPr sz="1100"/>
            </a:lvl2pPr>
            <a:lvl3pPr marL="914354" indent="0">
              <a:buNone/>
              <a:defRPr sz="11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17"/>
          </p:nvPr>
        </p:nvSpPr>
        <p:spPr>
          <a:xfrm>
            <a:off x="3419875" y="3291830"/>
            <a:ext cx="1908212" cy="1512168"/>
          </a:xfrm>
        </p:spPr>
        <p:txBody>
          <a:bodyPr>
            <a:normAutofit/>
          </a:bodyPr>
          <a:lstStyle>
            <a:lvl1pPr marL="171442" indent="-171442">
              <a:buClr>
                <a:schemeClr val="tx2"/>
              </a:buClr>
              <a:buFont typeface="Arial" panose="020B0604020202020204" pitchFamily="34" charset="0"/>
              <a:buChar char="►"/>
              <a:defRPr sz="1100"/>
            </a:lvl1pPr>
            <a:lvl2pPr marL="457178" indent="0">
              <a:buNone/>
              <a:defRPr sz="1100"/>
            </a:lvl2pPr>
            <a:lvl3pPr marL="914354" indent="0">
              <a:buNone/>
              <a:defRPr sz="11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5616119" y="3291830"/>
            <a:ext cx="1908212" cy="1512168"/>
          </a:xfrm>
        </p:spPr>
        <p:txBody>
          <a:bodyPr>
            <a:normAutofit/>
          </a:bodyPr>
          <a:lstStyle>
            <a:lvl1pPr marL="171442" indent="-171442">
              <a:buClr>
                <a:schemeClr val="tx2"/>
              </a:buClr>
              <a:buFont typeface="Arial" panose="020B0604020202020204" pitchFamily="34" charset="0"/>
              <a:buChar char="►"/>
              <a:defRPr sz="1100"/>
            </a:lvl1pPr>
            <a:lvl2pPr marL="457178" indent="0">
              <a:buNone/>
              <a:defRPr sz="1100"/>
            </a:lvl2pPr>
            <a:lvl3pPr marL="914354" indent="0">
              <a:buNone/>
              <a:defRPr sz="11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</p:txBody>
      </p:sp>
      <p:sp>
        <p:nvSpPr>
          <p:cNvPr id="13" name="Triangle isocèle 12">
            <a:extLst>
              <a:ext uri="{FF2B5EF4-FFF2-40B4-BE49-F238E27FC236}">
                <a16:creationId xmlns="" xmlns:a16="http://schemas.microsoft.com/office/drawing/2014/main" id="{106B78F0-ED97-4FDF-808A-4BC6B439C692}"/>
              </a:ext>
            </a:extLst>
          </p:cNvPr>
          <p:cNvSpPr/>
          <p:nvPr userDrawn="1"/>
        </p:nvSpPr>
        <p:spPr>
          <a:xfrm rot="10800000">
            <a:off x="7596339" y="-20537"/>
            <a:ext cx="612068" cy="635485"/>
          </a:xfrm>
          <a:prstGeom prst="triangl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rectangle 17">
            <a:extLst>
              <a:ext uri="{FF2B5EF4-FFF2-40B4-BE49-F238E27FC236}">
                <a16:creationId xmlns="" xmlns:a16="http://schemas.microsoft.com/office/drawing/2014/main" id="{B6537E9E-3EE2-40C8-8155-8038D715D473}"/>
              </a:ext>
            </a:extLst>
          </p:cNvPr>
          <p:cNvSpPr/>
          <p:nvPr userDrawn="1"/>
        </p:nvSpPr>
        <p:spPr>
          <a:xfrm flipH="1">
            <a:off x="6972119" y="4138122"/>
            <a:ext cx="2171884" cy="1005378"/>
          </a:xfrm>
          <a:prstGeom prst="rt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Triangle isocèle 20">
            <a:extLst>
              <a:ext uri="{FF2B5EF4-FFF2-40B4-BE49-F238E27FC236}">
                <a16:creationId xmlns="" xmlns:a16="http://schemas.microsoft.com/office/drawing/2014/main" id="{084567AB-24CA-4A89-87D7-84120FAD6929}"/>
              </a:ext>
            </a:extLst>
          </p:cNvPr>
          <p:cNvSpPr/>
          <p:nvPr userDrawn="1"/>
        </p:nvSpPr>
        <p:spPr>
          <a:xfrm rot="5400000">
            <a:off x="22994" y="604540"/>
            <a:ext cx="1069628" cy="1115616"/>
          </a:xfrm>
          <a:prstGeom prst="triangl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7827604D-7BBE-4EAD-B7E8-7D772ABA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6" y="205979"/>
            <a:ext cx="5976665" cy="956368"/>
          </a:xfr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612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2 colon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59636" y="1269247"/>
            <a:ext cx="3960441" cy="2160240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fr-FR" dirty="0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9512" y="4869656"/>
            <a:ext cx="936104" cy="273844"/>
          </a:xfrm>
        </p:spPr>
        <p:txBody>
          <a:bodyPr/>
          <a:lstStyle>
            <a:lvl1pPr marL="0" algn="l" defTabSz="914354" rtl="0" eaLnBrk="1" latinLnBrk="0" hangingPunct="1">
              <a:defRPr lang="fr-FR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A24B2478-0DD4-4730-8ADB-CC1ED407C1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5436101" y="1269247"/>
            <a:ext cx="2232247" cy="2160240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457178" indent="0">
              <a:buFont typeface="Arial" panose="020B0604020202020204" pitchFamily="34" charset="0"/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fr-FR" dirty="0"/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1259633" y="3573502"/>
            <a:ext cx="3960440" cy="1296144"/>
          </a:xfrm>
        </p:spPr>
        <p:txBody>
          <a:bodyPr>
            <a:normAutofit/>
          </a:bodyPr>
          <a:lstStyle>
            <a:lvl1pPr marL="171442" indent="-171442">
              <a:buClr>
                <a:schemeClr val="tx2"/>
              </a:buClr>
              <a:buFont typeface="Arial" panose="020B0604020202020204" pitchFamily="34" charset="0"/>
              <a:buChar char="►"/>
              <a:defRPr sz="1100"/>
            </a:lvl1pPr>
            <a:lvl2pPr marL="457178" indent="0">
              <a:buNone/>
              <a:defRPr sz="1100"/>
            </a:lvl2pPr>
            <a:lvl3pPr marL="914354" indent="0">
              <a:buNone/>
              <a:defRPr sz="11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5436097" y="3573502"/>
            <a:ext cx="2232248" cy="1296144"/>
          </a:xfrm>
        </p:spPr>
        <p:txBody>
          <a:bodyPr>
            <a:normAutofit/>
          </a:bodyPr>
          <a:lstStyle>
            <a:lvl1pPr marL="171442" indent="-171442">
              <a:buClr>
                <a:schemeClr val="tx2"/>
              </a:buClr>
              <a:buFont typeface="Arial" panose="020B0604020202020204" pitchFamily="34" charset="0"/>
              <a:buChar char="►"/>
              <a:defRPr sz="1100"/>
            </a:lvl1pPr>
            <a:lvl2pPr marL="457178" indent="0">
              <a:buNone/>
              <a:defRPr sz="1100"/>
            </a:lvl2pPr>
            <a:lvl3pPr marL="914354" indent="0">
              <a:buNone/>
              <a:defRPr sz="11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</p:txBody>
      </p:sp>
      <p:sp>
        <p:nvSpPr>
          <p:cNvPr id="13" name="Triangle isocèle 12">
            <a:extLst>
              <a:ext uri="{FF2B5EF4-FFF2-40B4-BE49-F238E27FC236}">
                <a16:creationId xmlns="" xmlns:a16="http://schemas.microsoft.com/office/drawing/2014/main" id="{3C046EA2-08BF-4274-885D-B1FCCF133B70}"/>
              </a:ext>
            </a:extLst>
          </p:cNvPr>
          <p:cNvSpPr/>
          <p:nvPr userDrawn="1"/>
        </p:nvSpPr>
        <p:spPr>
          <a:xfrm rot="10800000">
            <a:off x="7596339" y="-20537"/>
            <a:ext cx="612068" cy="635485"/>
          </a:xfrm>
          <a:prstGeom prst="triangl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rectangle 15">
            <a:extLst>
              <a:ext uri="{FF2B5EF4-FFF2-40B4-BE49-F238E27FC236}">
                <a16:creationId xmlns="" xmlns:a16="http://schemas.microsoft.com/office/drawing/2014/main" id="{E1FEC156-6471-4628-9D4C-5C8FFE2ED928}"/>
              </a:ext>
            </a:extLst>
          </p:cNvPr>
          <p:cNvSpPr/>
          <p:nvPr userDrawn="1"/>
        </p:nvSpPr>
        <p:spPr>
          <a:xfrm flipH="1">
            <a:off x="6972117" y="4138122"/>
            <a:ext cx="2171883" cy="1005378"/>
          </a:xfrm>
          <a:prstGeom prst="rt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isocèle 17">
            <a:extLst>
              <a:ext uri="{FF2B5EF4-FFF2-40B4-BE49-F238E27FC236}">
                <a16:creationId xmlns="" xmlns:a16="http://schemas.microsoft.com/office/drawing/2014/main" id="{56963944-B6C7-4E12-AD4F-32C87139A3A6}"/>
              </a:ext>
            </a:extLst>
          </p:cNvPr>
          <p:cNvSpPr/>
          <p:nvPr userDrawn="1"/>
        </p:nvSpPr>
        <p:spPr>
          <a:xfrm rot="5400000">
            <a:off x="22994" y="604540"/>
            <a:ext cx="1069628" cy="1115616"/>
          </a:xfrm>
          <a:prstGeom prst="triangl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itre 1">
            <a:extLst>
              <a:ext uri="{FF2B5EF4-FFF2-40B4-BE49-F238E27FC236}">
                <a16:creationId xmlns="" xmlns:a16="http://schemas.microsoft.com/office/drawing/2014/main" id="{7827604D-7BBE-4EAD-B7E8-7D772ABA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6" y="205979"/>
            <a:ext cx="5976665" cy="956368"/>
          </a:xfr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26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68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53F5-9550-4819-84B6-26C5DB1E4AC0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2478-0DD4-4730-8ADB-CC1ED407C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3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4" r:id="rId6"/>
    <p:sldLayoutId id="2147483663" r:id="rId7"/>
    <p:sldLayoutId id="2147483665" r:id="rId8"/>
    <p:sldLayoutId id="2147483655" r:id="rId9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87574"/>
            <a:ext cx="9144000" cy="1944216"/>
          </a:xfrm>
        </p:spPr>
        <p:txBody>
          <a:bodyPr>
            <a:noAutofit/>
          </a:bodyPr>
          <a:lstStyle/>
          <a:p>
            <a:r>
              <a:rPr lang="fr-FR" dirty="0" smtClean="0"/>
              <a:t>Gestion et Prévention des Déchets,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</a:t>
            </a:r>
            <a:r>
              <a:rPr lang="fr-FR" dirty="0" smtClean="0">
                <a:solidFill>
                  <a:schemeClr val="tx2"/>
                </a:solidFill>
              </a:rPr>
              <a:t>Modernisation et Extension de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l’Unité de Compostage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3147814"/>
            <a:ext cx="6400800" cy="576064"/>
          </a:xfrm>
        </p:spPr>
        <p:txBody>
          <a:bodyPr>
            <a:normAutofit/>
          </a:bodyPr>
          <a:lstStyle/>
          <a:p>
            <a:r>
              <a:rPr lang="fr-FR" dirty="0"/>
              <a:t>REUNION PUBLIQUE / </a:t>
            </a:r>
            <a:r>
              <a:rPr lang="fr-FR" dirty="0" smtClean="0"/>
              <a:t>PERIGNY </a:t>
            </a:r>
            <a:r>
              <a:rPr lang="fr-FR" dirty="0"/>
              <a:t>/ </a:t>
            </a:r>
            <a:r>
              <a:rPr lang="fr-FR" dirty="0" smtClean="0"/>
              <a:t>7 </a:t>
            </a:r>
            <a:r>
              <a:rPr lang="fr-FR" dirty="0"/>
              <a:t>NOVEMBRE 2019 </a:t>
            </a:r>
          </a:p>
        </p:txBody>
      </p:sp>
    </p:spTree>
    <p:extLst>
      <p:ext uri="{BB962C8B-B14F-4D97-AF65-F5344CB8AC3E}">
        <p14:creationId xmlns:p14="http://schemas.microsoft.com/office/powerpoint/2010/main" val="17673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sujets principaux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700" dirty="0" smtClean="0">
                <a:latin typeface="Arial Narrow" panose="020B0606020202030204" pitchFamily="34" charset="0"/>
              </a:rPr>
              <a:t>L’activité de l’unité de compostage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Narrow" panose="020B0606020202030204" pitchFamily="34" charset="0"/>
              </a:rPr>
              <a:t>Le devenir du site</a:t>
            </a:r>
          </a:p>
          <a:p>
            <a:pPr lvl="1"/>
            <a:r>
              <a:rPr lang="fr-FR" sz="1600" i="1" dirty="0">
                <a:latin typeface="Arial Narrow" panose="020B0606020202030204" pitchFamily="34" charset="0"/>
              </a:rPr>
              <a:t>« Comment cette nouvelle unité de compostage prend-elle en compte les contraintes des professionnels, relatives à la gestion des déchets verts ? ».</a:t>
            </a:r>
          </a:p>
          <a:p>
            <a:pPr lvl="1"/>
            <a:r>
              <a:rPr lang="fr-FR" sz="1600" i="1" dirty="0">
                <a:latin typeface="Arial Narrow" panose="020B0606020202030204" pitchFamily="34" charset="0"/>
              </a:rPr>
              <a:t>« Les amplitudes horaires ne sont pas assez grandes, et en tant que professionnels, c’est contraignant : c’est un point noir ».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Narrow" panose="020B0606020202030204" pitchFamily="34" charset="0"/>
              </a:rPr>
              <a:t>La sécurité du site</a:t>
            </a:r>
          </a:p>
          <a:p>
            <a:pPr lvl="1"/>
            <a:r>
              <a:rPr lang="fr-FR" sz="1600" i="1" dirty="0">
                <a:latin typeface="Arial Narrow" panose="020B0606020202030204" pitchFamily="34" charset="0"/>
              </a:rPr>
              <a:t>« la sécurité avec les </a:t>
            </a:r>
            <a:r>
              <a:rPr lang="fr-FR" sz="1600" i="1" dirty="0" err="1">
                <a:latin typeface="Arial Narrow" panose="020B0606020202030204" pitchFamily="34" charset="0"/>
              </a:rPr>
              <a:t>tractos</a:t>
            </a:r>
            <a:r>
              <a:rPr lang="fr-FR" sz="1600" i="1" dirty="0">
                <a:latin typeface="Arial Narrow" panose="020B0606020202030204" pitchFamily="34" charset="0"/>
              </a:rPr>
              <a:t> qui manipulent pendant les dépôts, il serait judicieux de prévoir une zone de dépôt neutre »</a:t>
            </a:r>
          </a:p>
          <a:p>
            <a:pPr lvl="1"/>
            <a:r>
              <a:rPr lang="fr-FR" sz="1600" i="1" dirty="0">
                <a:latin typeface="Arial Narrow" panose="020B0606020202030204" pitchFamily="34" charset="0"/>
              </a:rPr>
              <a:t>« Un point important… ce serait la sécurité du site entre les professionnels et les particuliers (les flux des véhicules différents) et l’accueil de tous ces usagers ».</a:t>
            </a:r>
          </a:p>
          <a:p>
            <a:pPr lvl="1"/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Légende à une bordure 1 2"/>
          <p:cNvSpPr/>
          <p:nvPr/>
        </p:nvSpPr>
        <p:spPr>
          <a:xfrm>
            <a:off x="1763688" y="1563638"/>
            <a:ext cx="4284284" cy="1224136"/>
          </a:xfrm>
          <a:prstGeom prst="accentCallout1">
            <a:avLst>
              <a:gd name="adj1" fmla="val 18750"/>
              <a:gd name="adj2" fmla="val -8333"/>
              <a:gd name="adj3" fmla="val 41888"/>
              <a:gd name="adj4" fmla="val -1548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à une bordure 1 10"/>
          <p:cNvSpPr/>
          <p:nvPr/>
        </p:nvSpPr>
        <p:spPr>
          <a:xfrm>
            <a:off x="1753901" y="3011557"/>
            <a:ext cx="4284284" cy="1224136"/>
          </a:xfrm>
          <a:prstGeom prst="accentCallout1">
            <a:avLst>
              <a:gd name="adj1" fmla="val 18750"/>
              <a:gd name="adj2" fmla="val -8333"/>
              <a:gd name="adj3" fmla="val 41888"/>
              <a:gd name="adj4" fmla="val -1548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8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sujets principaux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800" dirty="0" smtClean="0">
                <a:latin typeface="Arial Narrow" panose="020B0606020202030204" pitchFamily="34" charset="0"/>
              </a:rPr>
              <a:t>L’activité de l’unité de compostage</a:t>
            </a:r>
          </a:p>
          <a:p>
            <a:pPr lvl="1"/>
            <a:endParaRPr lang="fr-FR" sz="8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La prévention, la sensibilisation et l’éducation à l’environnement</a:t>
            </a: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« Si cette extension correspond à une phase de traitement en quantité des </a:t>
            </a:r>
            <a:r>
              <a:rPr lang="fr-FR" i="1" dirty="0" err="1">
                <a:latin typeface="Arial Narrow" panose="020B0606020202030204" pitchFamily="34" charset="0"/>
              </a:rPr>
              <a:t>biodéchets</a:t>
            </a:r>
            <a:r>
              <a:rPr lang="fr-FR" i="1" dirty="0">
                <a:latin typeface="Arial Narrow" panose="020B0606020202030204" pitchFamily="34" charset="0"/>
              </a:rPr>
              <a:t> des particuliers et des professionnels, c’est aussi une démarche globale d’éducation et de sensibilisation des habitants et acteurs du territoire »</a:t>
            </a: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« Que cette nouvelle unité puisse se visiter, c’est important.</a:t>
            </a: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Ou qu’il y ait des journées de portes ouvertes pour les familles »</a:t>
            </a:r>
          </a:p>
          <a:p>
            <a:pPr lvl="1"/>
            <a:endParaRPr lang="fr-FR" sz="1600" dirty="0" smtClean="0">
              <a:latin typeface="Arial Narrow" panose="020B0606020202030204" pitchFamily="34" charset="0"/>
            </a:endParaRPr>
          </a:p>
          <a:p>
            <a:endParaRPr lang="fr-FR" sz="2000" dirty="0">
              <a:latin typeface="Arial Narrow" panose="020B0606020202030204" pitchFamily="34" charset="0"/>
            </a:endParaRP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Légende à une bordure 1 5"/>
          <p:cNvSpPr/>
          <p:nvPr/>
        </p:nvSpPr>
        <p:spPr>
          <a:xfrm>
            <a:off x="1763688" y="1978546"/>
            <a:ext cx="4284284" cy="2105372"/>
          </a:xfrm>
          <a:prstGeom prst="accentCallout1">
            <a:avLst>
              <a:gd name="adj1" fmla="val 18750"/>
              <a:gd name="adj2" fmla="val -8333"/>
              <a:gd name="adj3" fmla="val 41888"/>
              <a:gd name="adj4" fmla="val -1548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sujets principaux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800" dirty="0" smtClean="0">
                <a:latin typeface="Arial Narrow" panose="020B0606020202030204" pitchFamily="34" charset="0"/>
              </a:rPr>
              <a:t>L’activité de l’unité de compostage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800" dirty="0" smtClean="0">
                <a:latin typeface="Arial Narrow" panose="020B0606020202030204" pitchFamily="34" charset="0"/>
              </a:rPr>
              <a:t>La prévention, la sensibilisation et l’éducation à l’environnement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La gestion des déchets verts et des </a:t>
            </a:r>
            <a:r>
              <a:rPr lang="fr-FR" sz="1600" dirty="0" err="1" smtClean="0">
                <a:latin typeface="Arial Narrow" panose="020B0606020202030204" pitchFamily="34" charset="0"/>
              </a:rPr>
              <a:t>biodéchets</a:t>
            </a:r>
            <a:endParaRPr lang="fr-FR" sz="1600" dirty="0" smtClean="0">
              <a:latin typeface="Arial Narrow" panose="020B0606020202030204" pitchFamily="34" charset="0"/>
            </a:endParaRPr>
          </a:p>
          <a:p>
            <a:endParaRPr lang="fr-FR" sz="1600" dirty="0" smtClean="0">
              <a:latin typeface="Arial Narrow" panose="020B0606020202030204" pitchFamily="34" charset="0"/>
            </a:endParaRP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« Pour moi, c’est une approche plus globale, ça va dans le sens de l’environnement, pour assurer le traitement des déchets, qu’est-ce qu’on fait pour réduire notre impact environnemental dans notre environnement proche. »</a:t>
            </a:r>
            <a:endParaRPr lang="fr-FR" i="1" dirty="0" smtClean="0">
              <a:latin typeface="Arial Narrow" panose="020B0606020202030204" pitchFamily="34" charset="0"/>
            </a:endParaRPr>
          </a:p>
          <a:p>
            <a:endParaRPr lang="fr-FR" sz="2000" dirty="0">
              <a:latin typeface="Arial Narrow" panose="020B0606020202030204" pitchFamily="34" charset="0"/>
            </a:endParaRP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Légende à une bordure 1 5"/>
          <p:cNvSpPr/>
          <p:nvPr/>
        </p:nvSpPr>
        <p:spPr>
          <a:xfrm>
            <a:off x="1763688" y="1995686"/>
            <a:ext cx="4284284" cy="1152128"/>
          </a:xfrm>
          <a:prstGeom prst="accentCallout1">
            <a:avLst>
              <a:gd name="adj1" fmla="val 18750"/>
              <a:gd name="adj2" fmla="val -8333"/>
              <a:gd name="adj3" fmla="val 41888"/>
              <a:gd name="adj4" fmla="val -1548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sujets principaux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5040560" cy="338370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800" dirty="0" smtClean="0">
                <a:latin typeface="Arial Narrow" panose="020B0606020202030204" pitchFamily="34" charset="0"/>
              </a:rPr>
              <a:t>L’activité de l’unité de compostage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800" dirty="0" smtClean="0">
                <a:latin typeface="Arial Narrow" panose="020B0606020202030204" pitchFamily="34" charset="0"/>
              </a:rPr>
              <a:t>La prévention, la sensibilisation et l’éducation à l’environnement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800" dirty="0" smtClean="0">
                <a:latin typeface="Arial Narrow" panose="020B0606020202030204" pitchFamily="34" charset="0"/>
              </a:rPr>
              <a:t>La gestion des déchets verts et des </a:t>
            </a:r>
            <a:r>
              <a:rPr lang="fr-FR" sz="800" dirty="0" err="1" smtClean="0">
                <a:latin typeface="Arial Narrow" panose="020B0606020202030204" pitchFamily="34" charset="0"/>
              </a:rPr>
              <a:t>biodéchets</a:t>
            </a:r>
            <a:endParaRPr lang="fr-FR" sz="8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Les nuisances : odeurs, poussières et trafic routier</a:t>
            </a: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« Il y a des plaintes très régulières par rapport aux odeurs d’hydrocarbures de la SRE mais aussi de </a:t>
            </a:r>
            <a:r>
              <a:rPr lang="fr-FR" i="1" dirty="0" smtClean="0">
                <a:latin typeface="Arial Narrow" panose="020B0606020202030204" pitchFamily="34" charset="0"/>
              </a:rPr>
              <a:t>l’unité de compostage (UDC) ».</a:t>
            </a:r>
            <a:endParaRPr lang="fr-FR" i="1" dirty="0">
              <a:latin typeface="Arial Narrow" panose="020B0606020202030204" pitchFamily="34" charset="0"/>
            </a:endParaRP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« on connait cette </a:t>
            </a:r>
            <a:r>
              <a:rPr lang="fr-FR" i="1" dirty="0" smtClean="0">
                <a:latin typeface="Arial Narrow" panose="020B0606020202030204" pitchFamily="34" charset="0"/>
              </a:rPr>
              <a:t>UDC </a:t>
            </a:r>
            <a:r>
              <a:rPr lang="fr-FR" i="1" dirty="0">
                <a:latin typeface="Arial Narrow" panose="020B0606020202030204" pitchFamily="34" charset="0"/>
              </a:rPr>
              <a:t>que par les nuisances qu’elle </a:t>
            </a:r>
            <a:r>
              <a:rPr lang="fr-FR" i="1" dirty="0" smtClean="0">
                <a:latin typeface="Arial Narrow" panose="020B0606020202030204" pitchFamily="34" charset="0"/>
              </a:rPr>
              <a:t>apporte »</a:t>
            </a:r>
            <a:endParaRPr lang="fr-FR" i="1" dirty="0">
              <a:latin typeface="Arial Narrow" panose="020B0606020202030204" pitchFamily="34" charset="0"/>
            </a:endParaRPr>
          </a:p>
          <a:p>
            <a:pPr lvl="1"/>
            <a:r>
              <a:rPr lang="fr-FR" i="1" dirty="0" smtClean="0">
                <a:latin typeface="Arial Narrow" panose="020B0606020202030204" pitchFamily="34" charset="0"/>
              </a:rPr>
              <a:t>« </a:t>
            </a:r>
            <a:r>
              <a:rPr lang="fr-FR" i="1" dirty="0">
                <a:latin typeface="Arial Narrow" panose="020B0606020202030204" pitchFamily="34" charset="0"/>
              </a:rPr>
              <a:t>Attention aux odeurs en cas d’extension : c’est vrai que quand le vent est mal orienté, nous sommes importunés par les odeurs de l’UDC. Aussi en allant à l’école le matin, les odeurs sont présentes ».</a:t>
            </a:r>
          </a:p>
          <a:p>
            <a:pPr lvl="1"/>
            <a:r>
              <a:rPr lang="fr-FR" i="1" dirty="0">
                <a:latin typeface="Arial Narrow" panose="020B0606020202030204" pitchFamily="34" charset="0"/>
              </a:rPr>
              <a:t>« Ce qui pourrait être amélioré : faire un hangar, très grand, devrait permettre de gagner sur les odeurs. Je dis cela sans être un spécialiste »</a:t>
            </a:r>
          </a:p>
          <a:p>
            <a:pPr lvl="1"/>
            <a:endParaRPr lang="fr-FR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sz="2000" dirty="0">
              <a:latin typeface="Arial Narrow" panose="020B0606020202030204" pitchFamily="34" charset="0"/>
            </a:endParaRP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Légende à une bordure 1 5"/>
          <p:cNvSpPr/>
          <p:nvPr/>
        </p:nvSpPr>
        <p:spPr>
          <a:xfrm>
            <a:off x="1763688" y="1834530"/>
            <a:ext cx="4464496" cy="2537420"/>
          </a:xfrm>
          <a:prstGeom prst="accentCallout1">
            <a:avLst>
              <a:gd name="adj1" fmla="val 18750"/>
              <a:gd name="adj2" fmla="val -8333"/>
              <a:gd name="adj3" fmla="val 41888"/>
              <a:gd name="adj4" fmla="val -1548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8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sujets principaux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fr-FR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L’activité de l’unité de compostage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Narrow" panose="020B0606020202030204" pitchFamily="34" charset="0"/>
              </a:rPr>
              <a:t>Le devenir du site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Narrow" panose="020B0606020202030204" pitchFamily="34" charset="0"/>
              </a:rPr>
              <a:t>La sécurité du site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La prévention, la sensibilisation et l’éducation à l’environnement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La gestion des déchets verts et des </a:t>
            </a:r>
            <a:r>
              <a:rPr lang="fr-FR" sz="1600" dirty="0" err="1" smtClean="0">
                <a:latin typeface="Arial Narrow" panose="020B0606020202030204" pitchFamily="34" charset="0"/>
              </a:rPr>
              <a:t>biodéchets</a:t>
            </a:r>
            <a:endParaRPr lang="fr-FR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Arial Narrow" panose="020B0606020202030204" pitchFamily="34" charset="0"/>
              </a:rPr>
              <a:t>Les nuisances : odeurs, poussières et trafic routier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>
              <a:latin typeface="Arial Narrow" panose="020B0606020202030204" pitchFamily="34" charset="0"/>
            </a:endParaRP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8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71600" y="1707655"/>
            <a:ext cx="6800800" cy="1508630"/>
          </a:xfrm>
        </p:spPr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dirty="0" smtClean="0"/>
              <a:t>. Le projet d’extension et de modernisation de l’unité de compostage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Photo aérienne</a:t>
            </a:r>
            <a:endParaRPr lang="fr-FR" alt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96" y="545292"/>
            <a:ext cx="7845504" cy="4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La Communauté d’Agglomération de La Rochelle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exploite l’Unité de Compostage depuis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mai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2000.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Accueil des déchets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verts issus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:</a:t>
            </a:r>
          </a:p>
          <a:p>
            <a:pPr marL="893763" lvl="0" indent="-263525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des déchèteries</a:t>
            </a:r>
          </a:p>
          <a:p>
            <a:pPr marL="893763" lvl="0" indent="-263525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des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services espaces verts des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communes</a:t>
            </a:r>
          </a:p>
          <a:p>
            <a:pPr marL="893763" lvl="0" indent="-263525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des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professionnels et des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associations</a:t>
            </a: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L’installation est une Installation Classée Protection de l’Environnement (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ICPE)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: Arrêté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préfectoral n° 99-2305 SE/BNS en date du 5 août 1999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Gestion assurée en régie par les agents de la collectivité / Effectifs 6 agents dont 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 </a:t>
            </a:r>
          </a:p>
          <a:p>
            <a:pPr marL="893763" lvl="0" indent="-263525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1 responsable</a:t>
            </a:r>
          </a:p>
          <a:p>
            <a:pPr marL="893763" lvl="0" indent="-263525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4 opérateurs</a:t>
            </a:r>
          </a:p>
          <a:p>
            <a:pPr marL="893763" lvl="0" indent="-263525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1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agent d’accueil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Gisement déchets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verts 	: 17 à 19 </a:t>
            </a:r>
            <a:r>
              <a:rPr lang="fr-FR" altLang="fr-FR" sz="1600" b="0" dirty="0">
                <a:solidFill>
                  <a:srgbClr val="335B74"/>
                </a:solidFill>
              </a:rPr>
              <a:t>000 tonnes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Déchets </a:t>
            </a:r>
            <a:r>
              <a:rPr lang="fr-FR" altLang="fr-FR" sz="1600" b="0" dirty="0">
                <a:solidFill>
                  <a:srgbClr val="335B74"/>
                </a:solidFill>
              </a:rPr>
              <a:t>verts broyés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	: 17 à 19 </a:t>
            </a:r>
            <a:r>
              <a:rPr lang="fr-FR" altLang="fr-FR" sz="1600" b="0" dirty="0">
                <a:solidFill>
                  <a:srgbClr val="335B74"/>
                </a:solidFill>
              </a:rPr>
              <a:t>000 tonnes, la moitié des tonnes compostées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Production de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compost (*) 	: </a:t>
            </a:r>
            <a:r>
              <a:rPr lang="fr-FR" altLang="fr-FR" sz="1600" b="0" dirty="0">
                <a:solidFill>
                  <a:srgbClr val="335B74"/>
                </a:solidFill>
              </a:rPr>
              <a:t>3 000 tonnes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Amendement </a:t>
            </a:r>
            <a:r>
              <a:rPr lang="fr-FR" altLang="fr-FR" sz="1600" b="0" dirty="0">
                <a:solidFill>
                  <a:srgbClr val="335B74"/>
                </a:solidFill>
                <a:cs typeface="+mn-cs"/>
              </a:rPr>
              <a:t>organique pour sol certifié ECOLABEL </a:t>
            </a: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EU (norme AFNOR)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(*) 3 types de compost : 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Granulométrie 0,10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Granulométrie 0,20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Paillage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 smtClean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Utilisateurs :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Particuliers 1/3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Agriculteurs 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Paysagistes</a:t>
            </a:r>
          </a:p>
          <a:p>
            <a:pPr marL="1165225" lvl="0" indent="-176213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0" dirty="0" smtClean="0">
                <a:solidFill>
                  <a:srgbClr val="335B74"/>
                </a:solidFill>
                <a:cs typeface="+mn-cs"/>
              </a:rPr>
              <a:t>Collectivités</a:t>
            </a: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2214004"/>
            <a:ext cx="2195735" cy="29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Les </a:t>
            </a:r>
            <a:r>
              <a:rPr lang="fr-FR" altLang="fr-FR" sz="1600" b="0" dirty="0">
                <a:solidFill>
                  <a:srgbClr val="335B74"/>
                </a:solidFill>
              </a:rPr>
              <a:t>principales étapes du fonctionnement de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l’Unité </a:t>
            </a:r>
            <a:r>
              <a:rPr lang="fr-FR" altLang="fr-FR" sz="1600" b="0" dirty="0">
                <a:solidFill>
                  <a:srgbClr val="335B74"/>
                </a:solidFill>
              </a:rPr>
              <a:t>de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Compostage </a:t>
            </a:r>
            <a:r>
              <a:rPr lang="fr-FR" altLang="fr-FR" sz="1600" b="0" dirty="0">
                <a:solidFill>
                  <a:srgbClr val="335B74"/>
                </a:solidFill>
              </a:rPr>
              <a:t>sont listées ci-après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</a:endParaRPr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Pesée des Déchets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Verts / </a:t>
            </a:r>
            <a:r>
              <a:rPr lang="fr-FR" altLang="fr-FR" sz="1600" b="0" dirty="0" smtClean="0">
                <a:hlinkClick r:id="rId2" action="ppaction://hlinksldjump"/>
              </a:rPr>
              <a:t>Pont bascule</a:t>
            </a:r>
            <a:endParaRPr lang="fr-FR" altLang="fr-FR" sz="1600" b="0" dirty="0"/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Contrôle qualité</a:t>
            </a:r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Tri des indésirables</a:t>
            </a:r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Stockage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/ </a:t>
            </a:r>
            <a:r>
              <a:rPr lang="fr-FR" altLang="fr-FR" sz="1600" b="0" dirty="0" smtClean="0">
                <a:hlinkClick r:id="rId3" action="ppaction://hlinksldjump"/>
              </a:rPr>
              <a:t>Chargeuses</a:t>
            </a:r>
            <a:endParaRPr lang="fr-FR" altLang="fr-FR" sz="1600" b="0" dirty="0"/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Broyage au broyeur rapide par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campagne / </a:t>
            </a:r>
            <a:r>
              <a:rPr lang="fr-FR" altLang="fr-FR" sz="1600" b="0" dirty="0" smtClean="0">
                <a:hlinkClick r:id="rId4" action="ppaction://hlinksldjump"/>
              </a:rPr>
              <a:t>Broyeur</a:t>
            </a:r>
            <a:endParaRPr lang="fr-FR" altLang="fr-FR" sz="1600" b="0" dirty="0"/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</a:t>
            </a:r>
            <a:r>
              <a:rPr lang="fr-FR" altLang="fr-FR" sz="1600" b="0" dirty="0">
                <a:solidFill>
                  <a:srgbClr val="335B74"/>
                </a:solidFill>
                <a:hlinkClick r:id="rId5" action="ppaction://hlinksldjump"/>
              </a:rPr>
              <a:t>Mise en </a:t>
            </a:r>
            <a:r>
              <a:rPr lang="fr-FR" altLang="fr-FR" sz="1600" b="0" dirty="0" smtClean="0">
                <a:solidFill>
                  <a:srgbClr val="335B74"/>
                </a:solidFill>
                <a:hlinkClick r:id="rId5" action="ppaction://hlinksldjump"/>
              </a:rPr>
              <a:t>andain</a:t>
            </a:r>
            <a:endParaRPr lang="fr-FR" altLang="fr-FR" sz="1600" b="0" dirty="0" smtClean="0"/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· Retournement au </a:t>
            </a:r>
            <a:r>
              <a:rPr lang="fr-FR" altLang="fr-FR" sz="1600" b="0" dirty="0" err="1" smtClean="0">
                <a:solidFill>
                  <a:srgbClr val="335B74"/>
                </a:solidFill>
              </a:rPr>
              <a:t>retourneur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 d’andain / </a:t>
            </a:r>
            <a:r>
              <a:rPr lang="fr-FR" altLang="fr-FR" sz="1600" b="0" dirty="0" smtClean="0">
                <a:hlinkClick r:id="rId6" action="ppaction://hlinksldjump"/>
              </a:rPr>
              <a:t>Retourneur</a:t>
            </a:r>
            <a:endParaRPr lang="fr-FR" altLang="fr-FR" sz="1600" b="0" dirty="0" smtClean="0"/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· Criblage / </a:t>
            </a:r>
            <a:r>
              <a:rPr lang="fr-FR" altLang="fr-FR" sz="1600" b="0" dirty="0" smtClean="0">
                <a:hlinkClick r:id="rId7" action="ppaction://hlinksldjump"/>
              </a:rPr>
              <a:t>Cribleur</a:t>
            </a:r>
            <a:endParaRPr lang="fr-FR" altLang="fr-FR" sz="1600" b="0" dirty="0"/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Analyses</a:t>
            </a:r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Stockage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refus / </a:t>
            </a:r>
            <a:r>
              <a:rPr lang="fr-FR" altLang="fr-FR" sz="1600" b="0" dirty="0" smtClean="0">
                <a:solidFill>
                  <a:srgbClr val="335B74"/>
                </a:solidFill>
                <a:hlinkClick r:id="rId8" action="ppaction://hlinksldjump"/>
              </a:rPr>
              <a:t>compost</a:t>
            </a:r>
            <a:endParaRPr lang="fr-FR" altLang="fr-FR" sz="1600" b="0" dirty="0">
              <a:solidFill>
                <a:srgbClr val="335B74"/>
              </a:solidFill>
            </a:endParaRPr>
          </a:p>
          <a:p>
            <a:pPr marL="806450" lvl="0" indent="-1825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335B74"/>
                </a:solidFill>
              </a:rPr>
              <a:t>· </a:t>
            </a:r>
            <a:r>
              <a:rPr lang="fr-FR" altLang="fr-FR" sz="1600" b="0" dirty="0" smtClean="0">
                <a:solidFill>
                  <a:srgbClr val="335B74"/>
                </a:solidFill>
              </a:rPr>
              <a:t>Chargement / vente </a:t>
            </a:r>
            <a:r>
              <a:rPr lang="fr-FR" altLang="fr-FR" sz="1600" b="0" dirty="0">
                <a:solidFill>
                  <a:srgbClr val="335B74"/>
                </a:solidFill>
              </a:rPr>
              <a:t>du compost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38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temps forts de la soirée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8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endParaRPr lang="fr-FR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Les raisons de la modernisation et de l’extension de l’UDC</a:t>
            </a:r>
            <a:endParaRPr lang="fr-FR" altLang="fr-FR" sz="1600" dirty="0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87624" y="1347614"/>
            <a:ext cx="6157192" cy="2016224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1/ Ce site nécessite de profondes modifications pour répondre au contraintes d’exploitation et réglementaires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 smtClean="0">
              <a:solidFill>
                <a:srgbClr val="335B74"/>
              </a:solidFill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2/ Obligations réglementaires liées à la séparation des biodéchets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 smtClean="0">
              <a:solidFill>
                <a:srgbClr val="335B74"/>
              </a:solidFill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335B74"/>
                </a:solidFill>
              </a:rPr>
              <a:t> </a:t>
            </a:r>
            <a:endParaRPr lang="fr-FR" altLang="fr-FR" sz="1600" b="0" dirty="0">
              <a:solidFill>
                <a:srgbClr val="335B7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Photo aérienne + extension du terrain (12 000 m² soit 37 000 m² au total)</a:t>
            </a:r>
            <a:endParaRPr lang="fr-FR" alt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535841"/>
            <a:ext cx="7863739" cy="46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endParaRPr lang="fr-FR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Les raisons de la modernisation et de l’extension de l’UDC</a:t>
            </a:r>
            <a:endParaRPr lang="fr-FR" alt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1187624" y="705573"/>
            <a:ext cx="75608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defRPr/>
            </a:pPr>
            <a:r>
              <a:rPr lang="fr-FR" altLang="fr-FR" sz="1600" b="1" u="sng" dirty="0" smtClean="0">
                <a:solidFill>
                  <a:srgbClr val="335B74"/>
                </a:solidFill>
                <a:latin typeface="Arial" panose="020B0604020202020204" pitchFamily="34" charset="0"/>
              </a:rPr>
              <a:t>1/ Contraintes d’exploitation et réglementaires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Volet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</a:rPr>
              <a:t>réglementaire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:</a:t>
            </a: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defRPr/>
            </a:pPr>
            <a:endParaRPr lang="fr-FR" altLang="fr-FR" sz="800" dirty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Nécessité de revoir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</a:rPr>
              <a:t>le dossier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ICPE </a:t>
            </a: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Nécessité de renforcer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les moyens de lutte contre les incendies</a:t>
            </a: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Nécessité d’améliorer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le système de collecte et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 traitement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des eaux de ruissellement et de process</a:t>
            </a:r>
          </a:p>
          <a:p>
            <a:pPr marL="541338" lvl="0" indent="-185738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fr-FR" altLang="fr-FR" sz="10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Volet sécurité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defRPr/>
            </a:pPr>
            <a:endParaRPr lang="fr-FR" altLang="fr-FR" sz="8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Séparer les flux de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véhicules usagers / service</a:t>
            </a: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Améliorer les conditions d’accueil du public</a:t>
            </a: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Sécurisation des zones de travail</a:t>
            </a:r>
          </a:p>
          <a:p>
            <a:pPr marL="541338" lvl="0" indent="-185738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fr-FR" altLang="fr-FR" sz="10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fr-FR" altLang="fr-FR" sz="10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36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endParaRPr lang="fr-FR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Les raisons de la modernisation et de l’extension de l’UDC</a:t>
            </a:r>
            <a:endParaRPr lang="fr-FR" alt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1187624" y="705573"/>
            <a:ext cx="75608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Volet conditions de travail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fr-FR" altLang="fr-FR" sz="8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Vestiaires et sanitaires H/F</a:t>
            </a: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Circuit vestiaire, propre/sale</a:t>
            </a: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Accessibilité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tabLst>
                <a:tab pos="355600" algn="l"/>
              </a:tabLst>
              <a:defRPr/>
            </a:pPr>
            <a:endParaRPr lang="fr-FR" altLang="fr-FR" sz="1600" dirty="0" smtClean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Volet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</a:rPr>
              <a:t>exploitation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110000"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endParaRPr lang="fr-FR" altLang="fr-FR" sz="800" dirty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marL="804863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tabLst>
                <a:tab pos="804863" algn="l"/>
              </a:tabLst>
              <a:defRPr/>
            </a:pP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Diminuer les nuisances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olfactives</a:t>
            </a:r>
          </a:p>
          <a:p>
            <a:pPr marL="804863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tabLst>
                <a:tab pos="804863" algn="l"/>
              </a:tabLst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Diminuer les nuisances liées aux poussières</a:t>
            </a:r>
          </a:p>
          <a:p>
            <a:pPr marL="3556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tabLst>
                <a:tab pos="804863" algn="l"/>
              </a:tabLst>
              <a:defRPr/>
            </a:pPr>
            <a:endParaRPr lang="fr-FR" altLang="fr-FR" sz="1600" dirty="0" smtClean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77825" indent="-3778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v"/>
              <a:tabLst>
                <a:tab pos="92075" algn="l"/>
              </a:tabLst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Contexte local</a:t>
            </a: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marL="804863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v"/>
              <a:tabLst>
                <a:tab pos="804863" algn="l"/>
              </a:tabLst>
              <a:defRPr/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804863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tabLst>
                <a:tab pos="804863" algn="l"/>
              </a:tabLst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Aucune plateforme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</a:rPr>
              <a:t>à proximité autorisée à traiter notre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gisement = nécessité de gérer sur le territoire de la CDA de La Rochelle</a:t>
            </a: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</a:endParaRP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tabLst>
                <a:tab pos="804863" algn="l"/>
              </a:tabLst>
              <a:defRPr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</a:rPr>
              <a:t>Conserver le traitement des déchets verts en maîtrise d’ouvrage publique et en régie (savoir faire)</a:t>
            </a:r>
          </a:p>
          <a:p>
            <a:pPr marL="804863" lvl="0" indent="-449263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fr-FR" altLang="fr-FR" sz="1000" dirty="0">
              <a:solidFill>
                <a:srgbClr val="335B74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24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115616" y="339502"/>
            <a:ext cx="7920880" cy="468052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335B74"/>
              </a:solidFill>
              <a:cs typeface="+mn-cs"/>
            </a:endParaRPr>
          </a:p>
          <a:p>
            <a:endParaRPr lang="fr-FR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Les raisons de la modernisation et de l’extension de l’UDC</a:t>
            </a:r>
            <a:endParaRPr lang="fr-FR" alt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1122951" y="627534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335B74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600" b="1" u="sng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fr-FR" altLang="fr-FR" sz="1600" b="1" u="sng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 réglementaires liées à la séparation des </a:t>
            </a:r>
            <a:r>
              <a:rPr lang="fr-FR" altLang="fr-FR" sz="1600" b="1" u="sng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biodéchets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i="1" u="sng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</a:t>
            </a:r>
            <a:r>
              <a:rPr lang="fr-FR" altLang="fr-FR" sz="1600" i="1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Transition Energétique pour la Croissance Verte du 17 août </a:t>
            </a:r>
            <a:r>
              <a:rPr lang="fr-FR" altLang="fr-FR" sz="1600" i="1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0" indent="-90011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Obligation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mise à disposition d’une solution de tri à la source des biodéchets d’ici 2025 </a:t>
            </a:r>
            <a:r>
              <a:rPr lang="fr-FR" altLang="fr-FR" sz="1600" u="sng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les </a:t>
            </a:r>
            <a:r>
              <a:rPr lang="fr-FR" altLang="fr-FR" sz="1600" u="sng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usagers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i="1" u="sng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UE 2018/851 </a:t>
            </a:r>
            <a:r>
              <a:rPr lang="fr-FR" altLang="fr-FR" sz="1600" i="1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aux déchets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Obligation au 31/12/2023 au lieu de 2025</a:t>
            </a: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u="sng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biodéchets 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tout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déchet non dangereux biodégradable de jardin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déchet non dangereux alimentaire ou de cuisine issu notamment des ménages, des restaurants, 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 »</a:t>
            </a:r>
            <a:r>
              <a:rPr lang="fr-FR" altLang="fr-FR" sz="1600" dirty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120ED4-6FEE-42B8-9EEE-A4E24C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3600" y="144463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u="sng" dirty="0" smtClean="0">
                <a:solidFill>
                  <a:srgbClr val="0070C0"/>
                </a:solidFill>
              </a:rPr>
              <a:t>Les raisons de la modernisation et de l’extension de l’UDC</a:t>
            </a:r>
            <a:endParaRPr lang="fr-FR" alt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1122951" y="62753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 de traiter les biodéchets collectés fin 2023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solutions de traitement existent 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85" lvl="1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Méthanisation avec d’autres déchets</a:t>
            </a:r>
          </a:p>
          <a:p>
            <a:pPr marL="742885" lvl="1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Compostage en mélange avec les déchets verts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u="sng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Gisement de biodéchets 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srgbClr val="335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85" lvl="1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Théorie : 100 </a:t>
            </a:r>
            <a:r>
              <a:rPr lang="fr-FR" altLang="fr-FR" sz="1600" dirty="0" err="1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kgs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hab / an</a:t>
            </a:r>
          </a:p>
          <a:p>
            <a:pPr marL="742885" lvl="1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expériences : de 30 à 60 </a:t>
            </a:r>
            <a:r>
              <a:rPr lang="fr-FR" altLang="fr-FR" sz="1600" dirty="0" err="1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kgs</a:t>
            </a: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hab / an mobilisables</a:t>
            </a:r>
          </a:p>
          <a:p>
            <a:pPr marL="742885" lvl="1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Gisement potentiel mobilisable : compris entre 5 à 10 000 tonnes</a:t>
            </a:r>
          </a:p>
          <a:p>
            <a:pPr marL="742885" lvl="1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dirty="0" smtClean="0">
                <a:solidFill>
                  <a:srgbClr val="33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gisement à traiter sur le futur site de traitement dépendra du dispositif mis en place sur le territoire (compostage, collecte séparée, ..)</a:t>
            </a:r>
          </a:p>
        </p:txBody>
      </p:sp>
    </p:spTree>
    <p:extLst>
      <p:ext uri="{BB962C8B-B14F-4D97-AF65-F5344CB8AC3E}">
        <p14:creationId xmlns:p14="http://schemas.microsoft.com/office/powerpoint/2010/main" val="19866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71600" y="1707655"/>
            <a:ext cx="6800800" cy="1508630"/>
          </a:xfrm>
        </p:spPr>
        <p:txBody>
          <a:bodyPr>
            <a:normAutofit/>
          </a:bodyPr>
          <a:lstStyle/>
          <a:p>
            <a:r>
              <a:rPr lang="fr-FR" dirty="0" smtClean="0"/>
              <a:t>3. Échanges sur le projet d’extension et de modernisation de l’unité de compostage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6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71600" y="1707655"/>
            <a:ext cx="6800800" cy="1508630"/>
          </a:xfrm>
        </p:spPr>
        <p:txBody>
          <a:bodyPr>
            <a:normAutofit/>
          </a:bodyPr>
          <a:lstStyle/>
          <a:p>
            <a:r>
              <a:rPr lang="fr-FR" dirty="0"/>
              <a:t>4</a:t>
            </a:r>
            <a:r>
              <a:rPr lang="fr-FR" dirty="0" smtClean="0"/>
              <a:t>. Le cadre de travail du groupe de concertation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6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" y="0"/>
            <a:ext cx="72746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71600" y="1707655"/>
            <a:ext cx="6800800" cy="1508630"/>
          </a:xfrm>
        </p:spPr>
        <p:txBody>
          <a:bodyPr>
            <a:normAutofit/>
          </a:bodyPr>
          <a:lstStyle/>
          <a:p>
            <a:r>
              <a:rPr lang="fr-FR" dirty="0" smtClean="0"/>
              <a:t>5. Les modalités pour participer à la concertation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6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03648" y="1203598"/>
            <a:ext cx="7704856" cy="576064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600" dirty="0" smtClean="0">
                <a:solidFill>
                  <a:schemeClr val="bg2"/>
                </a:solidFill>
              </a:rPr>
              <a:t>Présentation des points saillants du diagnostic </a:t>
            </a:r>
          </a:p>
          <a:p>
            <a:pPr marL="342900" indent="-342900" algn="l">
              <a:buFont typeface="+mj-lt"/>
              <a:buAutoNum type="arabicPeriod"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 smtClean="0">
                <a:solidFill>
                  <a:schemeClr val="bg2"/>
                </a:solidFill>
              </a:rPr>
              <a:t>Présentation du projet d’extension et de modernisation de l’unité de compostage</a:t>
            </a:r>
          </a:p>
          <a:p>
            <a:pPr marL="342900" indent="-342900" algn="l">
              <a:buFont typeface="+mj-lt"/>
              <a:buAutoNum type="arabicPeriod"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 smtClean="0">
                <a:solidFill>
                  <a:schemeClr val="bg2"/>
                </a:solidFill>
              </a:rPr>
              <a:t>Mise en discussion (échanges avec les participants)</a:t>
            </a:r>
          </a:p>
          <a:p>
            <a:pPr marL="342900" indent="-342900" algn="l">
              <a:buFont typeface="+mj-lt"/>
              <a:buAutoNum type="arabicPeriod"/>
            </a:pPr>
            <a:endParaRPr lang="fr-FR" sz="1600" dirty="0">
              <a:solidFill>
                <a:schemeClr val="bg2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 smtClean="0">
                <a:solidFill>
                  <a:schemeClr val="bg2"/>
                </a:solidFill>
              </a:rPr>
              <a:t>Présentation du cadre de travail du groupe de concertation</a:t>
            </a:r>
          </a:p>
          <a:p>
            <a:pPr marL="342900" indent="-342900" algn="l">
              <a:buFont typeface="+mj-lt"/>
              <a:buAutoNum type="arabicPeriod"/>
            </a:pPr>
            <a:endParaRPr lang="fr-FR" sz="1600" dirty="0">
              <a:solidFill>
                <a:schemeClr val="bg2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 smtClean="0">
                <a:solidFill>
                  <a:schemeClr val="bg2"/>
                </a:solidFill>
              </a:rPr>
              <a:t>Modalités d’inscription pour participer à la concertation</a:t>
            </a:r>
          </a:p>
          <a:p>
            <a:pPr marL="342900" indent="-342900" algn="l">
              <a:buFont typeface="+mj-lt"/>
              <a:buAutoNum type="arabicPeriod"/>
            </a:pPr>
            <a:endParaRPr lang="fr-FR" sz="1600" dirty="0">
              <a:solidFill>
                <a:schemeClr val="bg2"/>
              </a:solidFill>
            </a:endParaRPr>
          </a:p>
          <a:p>
            <a:pPr algn="l"/>
            <a:r>
              <a:rPr lang="fr-FR" sz="1600" dirty="0" smtClean="0">
                <a:solidFill>
                  <a:schemeClr val="bg2"/>
                </a:solidFill>
              </a:rPr>
              <a:t>Verre de l’amitié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71600" y="-161016"/>
            <a:ext cx="6400800" cy="1508630"/>
          </a:xfrm>
        </p:spPr>
        <p:txBody>
          <a:bodyPr/>
          <a:lstStyle/>
          <a:p>
            <a:r>
              <a:rPr lang="fr-FR" dirty="0" smtClean="0"/>
              <a:t>Les temps forts de la soirée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5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" y="0"/>
            <a:ext cx="72746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27484" y="1779662"/>
            <a:ext cx="7200900" cy="2808312"/>
          </a:xfrm>
        </p:spPr>
        <p:txBody>
          <a:bodyPr>
            <a:normAutofit/>
          </a:bodyPr>
          <a:lstStyle/>
          <a:p>
            <a:pPr marL="0" indent="0" algn="ctr">
              <a:buFont typeface="Franklin Gothic Book" panose="020B0503020102020204" pitchFamily="34" charset="0"/>
              <a:buNone/>
            </a:pPr>
            <a:r>
              <a:rPr lang="fr-FR" altLang="fr-FR" sz="1600" dirty="0" smtClean="0">
                <a:solidFill>
                  <a:srgbClr val="335B74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8572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Flèche courbée vers la gauche 6">
            <a:hlinkClick r:id="rId2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848"/>
            <a:ext cx="9144000" cy="4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30"/>
            <a:ext cx="9144000" cy="485543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Flèche courbée vers la gauche 2">
            <a:hlinkClick r:id="rId4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352927" cy="5143500"/>
          </a:xfrm>
          <a:prstGeom prst="rect">
            <a:avLst/>
          </a:prstGeom>
        </p:spPr>
      </p:pic>
      <p:sp>
        <p:nvSpPr>
          <p:cNvPr id="4" name="Flèche courbée vers la gauche 3">
            <a:hlinkClick r:id="rId3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01"/>
            <a:ext cx="8208912" cy="514350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Flèche courbée vers la gauche 3">
            <a:hlinkClick r:id="rId3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776864" cy="5143500"/>
          </a:xfrm>
          <a:prstGeom prst="rect">
            <a:avLst/>
          </a:prstGeom>
        </p:spPr>
      </p:pic>
      <p:sp>
        <p:nvSpPr>
          <p:cNvPr id="4" name="Flèche courbée vers la gauche 3">
            <a:hlinkClick r:id="rId3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44"/>
            <a:ext cx="9144000" cy="4758612"/>
          </a:xfrm>
          <a:prstGeom prst="rect">
            <a:avLst/>
          </a:prstGeom>
        </p:spPr>
      </p:pic>
      <p:sp>
        <p:nvSpPr>
          <p:cNvPr id="4" name="Flèche courbée vers la gauche 3">
            <a:hlinkClick r:id="rId3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13" y="0"/>
            <a:ext cx="4860032" cy="273376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Flèche courbée vers la gauche 5">
            <a:hlinkClick r:id="rId3" action="ppaction://hlinksldjump"/>
          </p:cNvPr>
          <p:cNvSpPr/>
          <p:nvPr/>
        </p:nvSpPr>
        <p:spPr>
          <a:xfrm>
            <a:off x="8820472" y="123478"/>
            <a:ext cx="14401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0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71600" y="1707655"/>
            <a:ext cx="6800800" cy="1508630"/>
          </a:xfrm>
        </p:spPr>
        <p:txBody>
          <a:bodyPr/>
          <a:lstStyle/>
          <a:p>
            <a:r>
              <a:rPr lang="fr-FR" dirty="0" smtClean="0"/>
              <a:t>1. Ce qui ressort du diagnostic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5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préalable…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…en vue du projet d’extension et de modernisation de l'unité de compostage de la Communauté d’Agglomération de La Rochelle située à Périgny, près de Saint-Rogatien.</a:t>
            </a:r>
            <a:endParaRPr lang="fr-FR" sz="1400" dirty="0" smtClean="0">
              <a:latin typeface="Arial Narrow" panose="020B0606020202030204" pitchFamily="34" charset="0"/>
            </a:endParaRPr>
          </a:p>
          <a:p>
            <a:endParaRPr lang="fr-FR" sz="1400" dirty="0" smtClean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7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préalable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préalable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31 personnes rencontrées entre juin et septembre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entretien </a:t>
            </a:r>
            <a:r>
              <a:rPr lang="fr-FR" sz="1400" dirty="0">
                <a:latin typeface="Arial Narrow" panose="020B0606020202030204" pitchFamily="34" charset="0"/>
              </a:rPr>
              <a:t>en face à face d'environ 1h, parfois en collectif (2h).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5 </a:t>
            </a:r>
            <a:r>
              <a:rPr lang="fr-FR" sz="1400" dirty="0">
                <a:latin typeface="Arial Narrow" panose="020B0606020202030204" pitchFamily="34" charset="0"/>
              </a:rPr>
              <a:t>catégories de contacts : agents de la collectivité, habitants, élus, associations, professionnels</a:t>
            </a:r>
            <a:r>
              <a:rPr lang="fr-FR" sz="1400" dirty="0" smtClean="0">
                <a:latin typeface="Arial Narrow" panose="020B0606020202030204" pitchFamily="34" charset="0"/>
              </a:rPr>
              <a:t>.</a:t>
            </a:r>
          </a:p>
          <a:p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16061" r="30655" b="27790"/>
          <a:stretch/>
        </p:blipFill>
        <p:spPr>
          <a:xfrm>
            <a:off x="634700" y="1419622"/>
            <a:ext cx="624932" cy="5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préalable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31 personnes rencontrées entre juin et septembre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entretien </a:t>
            </a:r>
            <a:r>
              <a:rPr lang="fr-FR" sz="1400" dirty="0">
                <a:latin typeface="Arial Narrow" panose="020B0606020202030204" pitchFamily="34" charset="0"/>
              </a:rPr>
              <a:t>en face à face d'environ 1h, parfois en collectif (2h).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5 </a:t>
            </a:r>
            <a:r>
              <a:rPr lang="fr-FR" sz="1400" dirty="0">
                <a:latin typeface="Arial Narrow" panose="020B0606020202030204" pitchFamily="34" charset="0"/>
              </a:rPr>
              <a:t>catégories de contacts : agents de la collectivité, habitants, élus, associations, professionnels</a:t>
            </a:r>
            <a:r>
              <a:rPr lang="fr-FR" sz="1400" dirty="0" smtClean="0">
                <a:latin typeface="Arial Narrow" panose="020B0606020202030204" pitchFamily="34" charset="0"/>
              </a:rPr>
              <a:t>.</a:t>
            </a:r>
          </a:p>
          <a:p>
            <a:endParaRPr lang="fr-FR" sz="1400" dirty="0">
              <a:latin typeface="Arial Narrow" panose="020B0606020202030204" pitchFamily="34" charset="0"/>
            </a:endParaRPr>
          </a:p>
          <a:p>
            <a:r>
              <a:rPr lang="fr-FR" sz="1600" dirty="0">
                <a:latin typeface="Arial Narrow" panose="020B0606020202030204" pitchFamily="34" charset="0"/>
              </a:rPr>
              <a:t>4 thèmes de questions lors des </a:t>
            </a:r>
            <a:r>
              <a:rPr lang="fr-FR" sz="1600" dirty="0" smtClean="0">
                <a:latin typeface="Arial Narrow" panose="020B0606020202030204" pitchFamily="34" charset="0"/>
              </a:rPr>
              <a:t>entretiens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 Narrow" panose="020B0606020202030204" pitchFamily="34" charset="0"/>
              </a:rPr>
              <a:t>comprendre et connaître la situation de la personne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identifier </a:t>
            </a:r>
            <a:r>
              <a:rPr lang="fr-FR" sz="1400" dirty="0">
                <a:latin typeface="Arial Narrow" panose="020B0606020202030204" pitchFamily="34" charset="0"/>
              </a:rPr>
              <a:t>les points à approfondir, les thèmes de travail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mesurer </a:t>
            </a:r>
            <a:r>
              <a:rPr lang="fr-FR" sz="1400" dirty="0">
                <a:latin typeface="Arial Narrow" panose="020B0606020202030204" pitchFamily="34" charset="0"/>
              </a:rPr>
              <a:t>la vision, l'intérêt pour le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mesurer </a:t>
            </a:r>
            <a:r>
              <a:rPr lang="fr-FR" sz="1400" dirty="0">
                <a:latin typeface="Arial Narrow" panose="020B0606020202030204" pitchFamily="34" charset="0"/>
              </a:rPr>
              <a:t>la contribution possible et les conditions de la </a:t>
            </a:r>
            <a:r>
              <a:rPr lang="fr-FR" sz="1400" dirty="0" smtClean="0">
                <a:latin typeface="Arial Narrow" panose="020B0606020202030204" pitchFamily="34" charset="0"/>
              </a:rPr>
              <a:t>mobilisation</a:t>
            </a:r>
          </a:p>
          <a:p>
            <a:endParaRPr lang="fr-FR" sz="1400" dirty="0" smtClean="0">
              <a:latin typeface="Arial Narrow" panose="020B0606020202030204" pitchFamily="34" charset="0"/>
            </a:endParaRP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16061" r="30655" b="27790"/>
          <a:stretch/>
        </p:blipFill>
        <p:spPr>
          <a:xfrm>
            <a:off x="634700" y="1419622"/>
            <a:ext cx="624932" cy="5514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13601" r="24265" b="13601"/>
          <a:stretch/>
        </p:blipFill>
        <p:spPr>
          <a:xfrm>
            <a:off x="668359" y="2715766"/>
            <a:ext cx="560562" cy="5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préalable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8"/>
          <a:stretch/>
        </p:blipFill>
        <p:spPr>
          <a:xfrm>
            <a:off x="6228184" y="1131590"/>
            <a:ext cx="2808312" cy="2509371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259632" y="1132259"/>
            <a:ext cx="4896548" cy="3383707"/>
          </a:xfrm>
        </p:spPr>
        <p:txBody>
          <a:bodyPr>
            <a:normAutofit lnSpcReduction="10000"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31 personnes rencontrées entre juin et septembre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entretien </a:t>
            </a:r>
            <a:r>
              <a:rPr lang="fr-FR" sz="1400" dirty="0">
                <a:latin typeface="Arial Narrow" panose="020B0606020202030204" pitchFamily="34" charset="0"/>
              </a:rPr>
              <a:t>en face à face d'environ 1h, parfois en collectif (2h).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5 </a:t>
            </a:r>
            <a:r>
              <a:rPr lang="fr-FR" sz="1400" dirty="0">
                <a:latin typeface="Arial Narrow" panose="020B0606020202030204" pitchFamily="34" charset="0"/>
              </a:rPr>
              <a:t>catégories de contacts : agents de la collectivité, habitants, élus, associations, professionnels</a:t>
            </a:r>
            <a:r>
              <a:rPr lang="fr-FR" sz="1400" dirty="0" smtClean="0">
                <a:latin typeface="Arial Narrow" panose="020B0606020202030204" pitchFamily="34" charset="0"/>
              </a:rPr>
              <a:t>.</a:t>
            </a:r>
          </a:p>
          <a:p>
            <a:endParaRPr lang="fr-FR" sz="1400" dirty="0">
              <a:latin typeface="Arial Narrow" panose="020B0606020202030204" pitchFamily="34" charset="0"/>
            </a:endParaRPr>
          </a:p>
          <a:p>
            <a:r>
              <a:rPr lang="fr-FR" sz="1600" dirty="0">
                <a:latin typeface="Arial Narrow" panose="020B0606020202030204" pitchFamily="34" charset="0"/>
              </a:rPr>
              <a:t>4 thèmes de questions lors des </a:t>
            </a:r>
            <a:r>
              <a:rPr lang="fr-FR" sz="1600" dirty="0" smtClean="0">
                <a:latin typeface="Arial Narrow" panose="020B0606020202030204" pitchFamily="34" charset="0"/>
              </a:rPr>
              <a:t>entretiens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 Narrow" panose="020B0606020202030204" pitchFamily="34" charset="0"/>
              </a:rPr>
              <a:t>comprendre et connaître la situation de la personne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identifier </a:t>
            </a:r>
            <a:r>
              <a:rPr lang="fr-FR" sz="1400" dirty="0">
                <a:latin typeface="Arial Narrow" panose="020B0606020202030204" pitchFamily="34" charset="0"/>
              </a:rPr>
              <a:t>les points à approfondir, les thèmes de travail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mesurer </a:t>
            </a:r>
            <a:r>
              <a:rPr lang="fr-FR" sz="1400" dirty="0">
                <a:latin typeface="Arial Narrow" panose="020B0606020202030204" pitchFamily="34" charset="0"/>
              </a:rPr>
              <a:t>la vision, l'intérêt pour le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 Narrow" panose="020B0606020202030204" pitchFamily="34" charset="0"/>
              </a:rPr>
              <a:t>mesurer </a:t>
            </a:r>
            <a:r>
              <a:rPr lang="fr-FR" sz="1400" dirty="0">
                <a:latin typeface="Arial Narrow" panose="020B0606020202030204" pitchFamily="34" charset="0"/>
              </a:rPr>
              <a:t>la contribution possible et les conditions de la </a:t>
            </a:r>
            <a:r>
              <a:rPr lang="fr-FR" sz="1400" dirty="0" smtClean="0">
                <a:latin typeface="Arial Narrow" panose="020B0606020202030204" pitchFamily="34" charset="0"/>
              </a:rPr>
              <a:t>mobilisation</a:t>
            </a:r>
          </a:p>
          <a:p>
            <a:endParaRPr lang="fr-FR" sz="1400" dirty="0" smtClean="0">
              <a:latin typeface="Arial Narrow" panose="020B0606020202030204" pitchFamily="34" charset="0"/>
            </a:endParaRPr>
          </a:p>
          <a:p>
            <a:r>
              <a:rPr lang="fr-FR" sz="2000" dirty="0">
                <a:latin typeface="Arial Narrow" panose="020B0606020202030204" pitchFamily="34" charset="0"/>
              </a:rPr>
              <a:t>4 sujets principaux se dégagent</a:t>
            </a:r>
          </a:p>
          <a:p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2478-0DD4-4730-8ADB-CC1ED407C12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16061" r="30655" b="27790"/>
          <a:stretch/>
        </p:blipFill>
        <p:spPr>
          <a:xfrm>
            <a:off x="634700" y="1419622"/>
            <a:ext cx="624932" cy="5514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13601" r="24265" b="13601"/>
          <a:stretch/>
        </p:blipFill>
        <p:spPr>
          <a:xfrm>
            <a:off x="668359" y="2715766"/>
            <a:ext cx="560562" cy="5605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6206" r="15673" b="8527"/>
          <a:stretch/>
        </p:blipFill>
        <p:spPr>
          <a:xfrm>
            <a:off x="539552" y="3867894"/>
            <a:ext cx="792088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DEE2F3"/>
      </a:lt1>
      <a:dk2>
        <a:srgbClr val="004996"/>
      </a:dk2>
      <a:lt2>
        <a:srgbClr val="FFFFFF"/>
      </a:lt2>
      <a:accent1>
        <a:srgbClr val="009CA0"/>
      </a:accent1>
      <a:accent2>
        <a:srgbClr val="ACCF79"/>
      </a:accent2>
      <a:accent3>
        <a:srgbClr val="A6C9CD"/>
      </a:accent3>
      <a:accent4>
        <a:srgbClr val="9D9D9C"/>
      </a:accent4>
      <a:accent5>
        <a:srgbClr val="009FE3"/>
      </a:accent5>
      <a:accent6>
        <a:srgbClr val="A5ADD8"/>
      </a:accent6>
      <a:hlink>
        <a:srgbClr val="009FE3"/>
      </a:hlink>
      <a:folHlink>
        <a:srgbClr val="0049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1346</Words>
  <Application>Microsoft Office PowerPoint</Application>
  <PresentationFormat>Affichage à l'écran (16:9)</PresentationFormat>
  <Paragraphs>232</Paragraphs>
  <Slides>38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Arial Narrow</vt:lpstr>
      <vt:lpstr>Calibri</vt:lpstr>
      <vt:lpstr>Franklin Gothic Book</vt:lpstr>
      <vt:lpstr>Wingdings</vt:lpstr>
      <vt:lpstr>Thème Office</vt:lpstr>
      <vt:lpstr>Gestion et Prévention des Déchets,      Modernisation et Extension de  l’Unité de Compostage</vt:lpstr>
      <vt:lpstr>Les temps forts de la soirée</vt:lpstr>
      <vt:lpstr>Les temps forts de la soirée</vt:lpstr>
      <vt:lpstr>1. Ce qui ressort du diagnostic</vt:lpstr>
      <vt:lpstr>le diagnostic préalable…</vt:lpstr>
      <vt:lpstr>le diagnostic préalable</vt:lpstr>
      <vt:lpstr>le diagnostic préalable</vt:lpstr>
      <vt:lpstr>le diagnostic préalable</vt:lpstr>
      <vt:lpstr>le diagnostic préalable</vt:lpstr>
      <vt:lpstr>Les sujets principaux</vt:lpstr>
      <vt:lpstr>Les sujets principaux</vt:lpstr>
      <vt:lpstr>Les sujets principaux</vt:lpstr>
      <vt:lpstr>Les sujets principaux</vt:lpstr>
      <vt:lpstr>Les sujets principaux</vt:lpstr>
      <vt:lpstr>2. Le projet d’extension et de modernisation de l’unité de compostage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Échanges sur le projet d’extension et de modernisation de l’unité de compostage</vt:lpstr>
      <vt:lpstr>4. Le cadre de travail du groupe de concertation</vt:lpstr>
      <vt:lpstr>Présentation PowerPoint</vt:lpstr>
      <vt:lpstr>5. Les modalités pour participer à la concertation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Noelle</dc:creator>
  <cp:lastModifiedBy>BEGAUD Hervé</cp:lastModifiedBy>
  <cp:revision>172</cp:revision>
  <dcterms:created xsi:type="dcterms:W3CDTF">2019-06-28T08:47:32Z</dcterms:created>
  <dcterms:modified xsi:type="dcterms:W3CDTF">2019-11-06T14:07:01Z</dcterms:modified>
</cp:coreProperties>
</file>