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9"/>
  </p:notesMasterIdLst>
  <p:sldIdLst>
    <p:sldId id="256" r:id="rId2"/>
    <p:sldId id="297" r:id="rId3"/>
    <p:sldId id="299" r:id="rId4"/>
    <p:sldId id="300" r:id="rId5"/>
    <p:sldId id="301" r:id="rId6"/>
    <p:sldId id="303" r:id="rId7"/>
    <p:sldId id="290" r:id="rId8"/>
    <p:sldId id="284" r:id="rId9"/>
    <p:sldId id="285" r:id="rId10"/>
    <p:sldId id="306" r:id="rId11"/>
    <p:sldId id="307" r:id="rId12"/>
    <p:sldId id="294" r:id="rId13"/>
    <p:sldId id="287" r:id="rId14"/>
    <p:sldId id="288" r:id="rId15"/>
    <p:sldId id="296" r:id="rId16"/>
    <p:sldId id="281" r:id="rId17"/>
    <p:sldId id="257" r:id="rId18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C"/>
    <a:srgbClr val="AF930D"/>
    <a:srgbClr val="97C11F"/>
    <a:srgbClr val="97C218"/>
    <a:srgbClr val="005C5E"/>
    <a:srgbClr val="9999FF"/>
    <a:srgbClr val="FBFBFF"/>
    <a:srgbClr val="C2C923"/>
    <a:srgbClr val="FCB414"/>
    <a:srgbClr val="42A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85751" autoAdjust="0"/>
  </p:normalViewPr>
  <p:slideViewPr>
    <p:cSldViewPr>
      <p:cViewPr varScale="1">
        <p:scale>
          <a:sx n="72" d="100"/>
          <a:sy n="72" d="100"/>
        </p:scale>
        <p:origin x="72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350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defRPr/>
            </a:pPr>
            <a:fld id="{40D0AA95-2009-4C9D-B0C2-C336C8FF94B0}" type="slidenum">
              <a:rPr lang="fr-FR" sz="1200">
                <a:solidFill>
                  <a:prstClr val="black"/>
                </a:solidFill>
                <a:cs typeface="Helvetica"/>
                <a:sym typeface="Calibri"/>
              </a:rPr>
              <a:pPr algn="r">
                <a:defRPr/>
              </a:pPr>
              <a:t>2</a:t>
            </a:fld>
            <a:endParaRPr lang="fr-FR" sz="1200">
              <a:solidFill>
                <a:prstClr val="black"/>
              </a:solidFill>
              <a:cs typeface="Helvetic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524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06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endParaRPr lang="fr-FR" b="0" dirty="0"/>
          </a:p>
          <a:p>
            <a:pPr marL="0" indent="0">
              <a:buFont typeface="Arial"/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947131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130 partenaires + consortium</a:t>
            </a:r>
          </a:p>
        </p:txBody>
      </p:sp>
    </p:spTree>
    <p:extLst>
      <p:ext uri="{BB962C8B-B14F-4D97-AF65-F5344CB8AC3E}">
        <p14:creationId xmlns:p14="http://schemas.microsoft.com/office/powerpoint/2010/main" val="314289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Arial"/>
              <a:buNone/>
            </a:pP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222508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75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93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330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39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1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re de sectio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Image 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615553" y="5711854"/>
            <a:ext cx="1589148" cy="116519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 bwMode="auto">
          <a:xfrm>
            <a:off x="1" y="6496051"/>
            <a:ext cx="121920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400"/>
              <a:buFont typeface="Calibri"/>
              <a:buNone/>
              <a:defRPr/>
            </a:pPr>
            <a:endParaRPr sz="1850" b="1" i="0" u="none" strike="noStrike" cap="none">
              <a:solidFill>
                <a:srgbClr val="1F4E7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 bwMode="auto">
          <a:xfrm>
            <a:off x="11615460" y="6496051"/>
            <a:ext cx="372032" cy="3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9pPr>
          </a:lstStyle>
          <a:p>
            <a:pPr>
              <a:defRPr/>
            </a:pPr>
            <a:fld id="{00000000-1234-1234-1234-123412341234}" type="slidenum">
              <a:rPr lang="en"/>
              <a:t>‹N°›</a:t>
            </a:fld>
            <a:endParaRPr lang="en">
              <a:latin typeface="Calibri"/>
              <a:ea typeface="Calibri"/>
              <a:cs typeface="Calibri"/>
            </a:endParaRPr>
          </a:p>
        </p:txBody>
      </p:sp>
      <p:pic>
        <p:nvPicPr>
          <p:cNvPr id="75" name="Google Shape;75;p15" descr="Espace réservé du contenu 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09751" y="-18039"/>
            <a:ext cx="8601074" cy="7262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3187"/>
                </a:lnTo>
                <a:lnTo>
                  <a:pt x="0" y="11071"/>
                </a:lnTo>
                <a:lnTo>
                  <a:pt x="297" y="11367"/>
                </a:lnTo>
                <a:cubicBezTo>
                  <a:pt x="893" y="11978"/>
                  <a:pt x="4049" y="14964"/>
                  <a:pt x="7253" y="17941"/>
                </a:cubicBezTo>
                <a:cubicBezTo>
                  <a:pt x="9060" y="19620"/>
                  <a:pt x="10601" y="21209"/>
                  <a:pt x="10676" y="21482"/>
                </a:cubicBezTo>
                <a:cubicBezTo>
                  <a:pt x="10688" y="21524"/>
                  <a:pt x="10846" y="21561"/>
                  <a:pt x="10957" y="21600"/>
                </a:cubicBezTo>
                <a:cubicBezTo>
                  <a:pt x="10986" y="21579"/>
                  <a:pt x="11086" y="21563"/>
                  <a:pt x="11090" y="21541"/>
                </a:cubicBezTo>
                <a:cubicBezTo>
                  <a:pt x="11138" y="21266"/>
                  <a:pt x="11875" y="20416"/>
                  <a:pt x="12728" y="19641"/>
                </a:cubicBezTo>
                <a:cubicBezTo>
                  <a:pt x="13581" y="18865"/>
                  <a:pt x="15326" y="17214"/>
                  <a:pt x="16606" y="15982"/>
                </a:cubicBezTo>
                <a:cubicBezTo>
                  <a:pt x="17886" y="14749"/>
                  <a:pt x="19530" y="13197"/>
                  <a:pt x="20257" y="12535"/>
                </a:cubicBezTo>
                <a:lnTo>
                  <a:pt x="21580" y="1134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4508" y="6356350"/>
            <a:ext cx="5034242" cy="365125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LRTZC – Cas d’usage BAT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899"/>
                </a:solidFill>
              </a:defRPr>
            </a:lvl1pPr>
          </a:lstStyle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sp>
        <p:nvSpPr>
          <p:cNvPr id="3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grpSp>
        <p:nvGrpSpPr>
          <p:cNvPr id="5" name="Rectangle 8"/>
          <p:cNvGrpSpPr/>
          <p:nvPr userDrawn="1"/>
        </p:nvGrpSpPr>
        <p:grpSpPr>
          <a:xfrm>
            <a:off x="3899006" y="3373"/>
            <a:ext cx="4393988" cy="1059073"/>
            <a:chOff x="0" y="-1"/>
            <a:chExt cx="4393987" cy="1112924"/>
          </a:xfrm>
        </p:grpSpPr>
        <p:sp>
          <p:nvSpPr>
            <p:cNvPr id="6" name="Figure"/>
            <p:cNvSpPr/>
            <p:nvPr/>
          </p:nvSpPr>
          <p:spPr>
            <a:xfrm>
              <a:off x="0" y="-1"/>
              <a:ext cx="4393987" cy="111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178"/>
                  </a:lnTo>
                  <a:cubicBezTo>
                    <a:pt x="17975" y="18177"/>
                    <a:pt x="14434" y="21600"/>
                    <a:pt x="10810" y="21600"/>
                  </a:cubicBezTo>
                  <a:lnTo>
                    <a:pt x="0" y="18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8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>
                  <a:solidFill>
                    <a:srgbClr val="00489C"/>
                  </a:solidFill>
                </a:defRPr>
              </a:pPr>
              <a:endParaRPr kern="0">
                <a:solidFill>
                  <a:srgbClr val="00489C"/>
                </a:solidFill>
                <a:sym typeface="Helvetica"/>
              </a:endParaRPr>
            </a:p>
          </p:txBody>
        </p:sp>
        <p:sp>
          <p:nvSpPr>
            <p:cNvPr id="7" name="Point d’actualités des axes"/>
            <p:cNvSpPr txBox="1"/>
            <p:nvPr/>
          </p:nvSpPr>
          <p:spPr>
            <a:xfrm>
              <a:off x="45720" y="325631"/>
              <a:ext cx="430254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 hangingPunct="0"/>
              <a:endParaRPr kern="0" dirty="0"/>
            </a:p>
          </p:txBody>
        </p:sp>
      </p:grpSp>
      <p:sp>
        <p:nvSpPr>
          <p:cNvPr id="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013978" y="73042"/>
            <a:ext cx="4154518" cy="748211"/>
          </a:xfrm>
        </p:spPr>
        <p:txBody>
          <a:bodyPr anchor="ctr" anchorCtr="1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809625" y="1871663"/>
            <a:ext cx="10563225" cy="43291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56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899"/>
                </a:solidFill>
              </a:defRPr>
            </a:lvl1pPr>
          </a:lstStyle>
          <a:p>
            <a:r>
              <a:rPr dirty="0" err="1"/>
              <a:t>Texte</a:t>
            </a:r>
            <a:r>
              <a:rPr dirty="0"/>
              <a:t> du </a:t>
            </a:r>
            <a:r>
              <a:rPr dirty="0" err="1"/>
              <a:t>titre</a:t>
            </a:r>
            <a:endParaRPr dirty="0"/>
          </a:p>
        </p:txBody>
      </p:sp>
      <p:sp>
        <p:nvSpPr>
          <p:cNvPr id="3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  <p:grpSp>
        <p:nvGrpSpPr>
          <p:cNvPr id="5" name="Rectangle 8"/>
          <p:cNvGrpSpPr/>
          <p:nvPr userDrawn="1"/>
        </p:nvGrpSpPr>
        <p:grpSpPr>
          <a:xfrm>
            <a:off x="3899006" y="3373"/>
            <a:ext cx="4393988" cy="1059073"/>
            <a:chOff x="0" y="-1"/>
            <a:chExt cx="4393987" cy="1112924"/>
          </a:xfrm>
        </p:grpSpPr>
        <p:sp>
          <p:nvSpPr>
            <p:cNvPr id="6" name="Figure"/>
            <p:cNvSpPr/>
            <p:nvPr/>
          </p:nvSpPr>
          <p:spPr>
            <a:xfrm>
              <a:off x="0" y="-1"/>
              <a:ext cx="4393987" cy="111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178"/>
                  </a:lnTo>
                  <a:cubicBezTo>
                    <a:pt x="17975" y="18177"/>
                    <a:pt x="14434" y="21600"/>
                    <a:pt x="10810" y="21600"/>
                  </a:cubicBezTo>
                  <a:lnTo>
                    <a:pt x="0" y="18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8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>
                  <a:solidFill>
                    <a:srgbClr val="00489C"/>
                  </a:solidFill>
                </a:defRPr>
              </a:pPr>
              <a:endParaRPr kern="0">
                <a:solidFill>
                  <a:srgbClr val="00489C"/>
                </a:solidFill>
                <a:sym typeface="Helvetica"/>
              </a:endParaRPr>
            </a:p>
          </p:txBody>
        </p:sp>
        <p:sp>
          <p:nvSpPr>
            <p:cNvPr id="7" name="Point d’actualités des axes"/>
            <p:cNvSpPr txBox="1"/>
            <p:nvPr/>
          </p:nvSpPr>
          <p:spPr>
            <a:xfrm>
              <a:off x="45720" y="325631"/>
              <a:ext cx="430254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pPr hangingPunct="0"/>
              <a:endParaRPr kern="0" dirty="0"/>
            </a:p>
          </p:txBody>
        </p:sp>
      </p:grpSp>
      <p:sp>
        <p:nvSpPr>
          <p:cNvPr id="8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013978" y="73042"/>
            <a:ext cx="4154518" cy="748211"/>
          </a:xfrm>
        </p:spPr>
        <p:txBody>
          <a:bodyPr anchor="ctr" anchorCtr="1"/>
          <a:lstStyle>
            <a:lvl1pPr marL="0" indent="0" algn="ctr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809625" y="1871663"/>
            <a:ext cx="10563225" cy="432911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442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vec légen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 1" descr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5552" y="5711854"/>
            <a:ext cx="1589148" cy="1165196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ZoneTexte 1"/>
          <p:cNvSpPr txBox="1"/>
          <p:nvPr/>
        </p:nvSpPr>
        <p:spPr>
          <a:xfrm>
            <a:off x="1" y="6496050"/>
            <a:ext cx="121920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1F4E79"/>
                </a:solidFill>
              </a:defRPr>
            </a:lvl1pPr>
          </a:lstStyle>
          <a:p>
            <a:endParaRPr dirty="0"/>
          </a:p>
        </p:txBody>
      </p:sp>
      <p:sp>
        <p:nvSpPr>
          <p:cNvPr id="13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15459" y="6496050"/>
            <a:ext cx="372032" cy="358140"/>
          </a:xfrm>
          <a:prstGeom prst="rect">
            <a:avLst/>
          </a:prstGeom>
        </p:spPr>
        <p:txBody>
          <a:bodyPr anchor="t"/>
          <a:lstStyle>
            <a:lvl1pPr algn="ctr">
              <a:defRPr sz="1800" b="1">
                <a:solidFill>
                  <a:srgbClr val="00489C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34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>
                <a:solidFill>
                  <a:srgbClr val="01499D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35" name="Espace réservé pour une image 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600">
                <a:solidFill>
                  <a:srgbClr val="97C11F"/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rgbClr val="97C11F"/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rgbClr val="97C11F"/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rgbClr val="97C11F"/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rgbClr val="97C11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137" name="Espace réservé du contenu 5" descr="Espace réservé du contenu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3067" y="-18040"/>
            <a:ext cx="4385867" cy="726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187"/>
                </a:lnTo>
                <a:lnTo>
                  <a:pt x="0" y="11071"/>
                </a:lnTo>
                <a:lnTo>
                  <a:pt x="297" y="11367"/>
                </a:lnTo>
                <a:cubicBezTo>
                  <a:pt x="893" y="11978"/>
                  <a:pt x="4049" y="14964"/>
                  <a:pt x="7253" y="17941"/>
                </a:cubicBezTo>
                <a:cubicBezTo>
                  <a:pt x="9060" y="19620"/>
                  <a:pt x="10601" y="21209"/>
                  <a:pt x="10676" y="21482"/>
                </a:cubicBezTo>
                <a:cubicBezTo>
                  <a:pt x="10688" y="21524"/>
                  <a:pt x="10846" y="21561"/>
                  <a:pt x="10957" y="21600"/>
                </a:cubicBezTo>
                <a:cubicBezTo>
                  <a:pt x="10986" y="21579"/>
                  <a:pt x="11086" y="21563"/>
                  <a:pt x="11090" y="21541"/>
                </a:cubicBezTo>
                <a:cubicBezTo>
                  <a:pt x="11138" y="21266"/>
                  <a:pt x="11875" y="20416"/>
                  <a:pt x="12728" y="19641"/>
                </a:cubicBezTo>
                <a:cubicBezTo>
                  <a:pt x="13581" y="18865"/>
                  <a:pt x="15326" y="17214"/>
                  <a:pt x="16606" y="15982"/>
                </a:cubicBezTo>
                <a:cubicBezTo>
                  <a:pt x="17886" y="14749"/>
                  <a:pt x="19530" y="13197"/>
                  <a:pt x="20257" y="12535"/>
                </a:cubicBezTo>
                <a:lnTo>
                  <a:pt x="21580" y="1134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5214383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Texte du titre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4899"/>
                </a:solidFill>
              </a:defRPr>
            </a:lvl1pPr>
          </a:lstStyle>
          <a:p>
            <a:pPr>
              <a:defRPr/>
            </a:pPr>
            <a:r>
              <a:t>Texte du titre</a:t>
            </a:r>
          </a:p>
        </p:txBody>
      </p:sp>
      <p:sp>
        <p:nvSpPr>
          <p:cNvPr id="33" name="Numéro de diapositive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‹N°›</a:t>
            </a:fld>
            <a:endParaRPr/>
          </a:p>
        </p:txBody>
      </p:sp>
      <p:grpSp>
        <p:nvGrpSpPr>
          <p:cNvPr id="5" name="Rectangle 8"/>
          <p:cNvGrpSpPr/>
          <p:nvPr userDrawn="1"/>
        </p:nvGrpSpPr>
        <p:grpSpPr bwMode="auto">
          <a:xfrm>
            <a:off x="3899005" y="3373"/>
            <a:ext cx="4393988" cy="1059073"/>
            <a:chOff x="0" y="-1"/>
            <a:chExt cx="4393987" cy="1112924"/>
          </a:xfrm>
        </p:grpSpPr>
        <p:sp>
          <p:nvSpPr>
            <p:cNvPr id="6" name="Figure"/>
            <p:cNvSpPr/>
            <p:nvPr/>
          </p:nvSpPr>
          <p:spPr bwMode="auto">
            <a:xfrm>
              <a:off x="0" y="-1"/>
              <a:ext cx="4393987" cy="1112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8178"/>
                  </a:lnTo>
                  <a:cubicBezTo>
                    <a:pt x="17975" y="18177"/>
                    <a:pt x="14434" y="21600"/>
                    <a:pt x="10810" y="21600"/>
                  </a:cubicBezTo>
                  <a:lnTo>
                    <a:pt x="0" y="18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89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00489C"/>
                  </a:solidFill>
                </a:defRPr>
              </a:pPr>
              <a:endParaRPr>
                <a:solidFill>
                  <a:srgbClr val="00489C"/>
                </a:solidFill>
              </a:endParaRPr>
            </a:p>
          </p:txBody>
        </p:sp>
        <p:sp>
          <p:nvSpPr>
            <p:cNvPr id="7" name="Point d’actualités des axes"/>
            <p:cNvSpPr txBox="1"/>
            <p:nvPr/>
          </p:nvSpPr>
          <p:spPr bwMode="auto">
            <a:xfrm>
              <a:off x="45720" y="325631"/>
              <a:ext cx="4302547" cy="461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endParaRPr/>
            </a:p>
          </p:txBody>
        </p:sp>
      </p:grpSp>
      <p:sp>
        <p:nvSpPr>
          <p:cNvPr id="8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4013978" y="73042"/>
            <a:ext cx="4154518" cy="748211"/>
          </a:xfrm>
        </p:spPr>
        <p:txBody>
          <a:bodyPr anchor="ctr" anchorCtr="1"/>
          <a:lstStyle>
            <a:lvl1pPr marL="0" indent="0" algn="ctr">
              <a:buFont typeface="Arial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 bwMode="auto">
          <a:xfrm>
            <a:off x="809625" y="1871663"/>
            <a:ext cx="10563225" cy="4329112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642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re de sectio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Image 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615553" y="5711854"/>
            <a:ext cx="1589148" cy="116519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 bwMode="auto">
          <a:xfrm>
            <a:off x="1" y="6496051"/>
            <a:ext cx="121920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400"/>
              <a:buFont typeface="Calibri"/>
              <a:buNone/>
              <a:defRPr/>
            </a:pPr>
            <a:endParaRPr sz="1850" b="1" i="0" u="none" strike="noStrike" cap="none">
              <a:solidFill>
                <a:srgbClr val="1F4E7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 bwMode="auto">
          <a:xfrm>
            <a:off x="11615460" y="6496051"/>
            <a:ext cx="372032" cy="3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9pPr>
          </a:lstStyle>
          <a:p>
            <a:pPr>
              <a:defRPr/>
            </a:pPr>
            <a:fld id="{00000000-1234-1234-1234-123412341234}" type="slidenum">
              <a:rPr lang="en"/>
              <a:t>‹N°›</a:t>
            </a:fld>
            <a:endParaRPr lang="en">
              <a:latin typeface="Calibri"/>
              <a:ea typeface="Calibri"/>
              <a:cs typeface="Calibri"/>
            </a:endParaRPr>
          </a:p>
        </p:txBody>
      </p:sp>
      <p:pic>
        <p:nvPicPr>
          <p:cNvPr id="75" name="Google Shape;75;p15" descr="Espace réservé du contenu 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09751" y="-18039"/>
            <a:ext cx="8601074" cy="7262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3187"/>
                </a:lnTo>
                <a:lnTo>
                  <a:pt x="0" y="11071"/>
                </a:lnTo>
                <a:lnTo>
                  <a:pt x="297" y="11367"/>
                </a:lnTo>
                <a:cubicBezTo>
                  <a:pt x="893" y="11978"/>
                  <a:pt x="4049" y="14964"/>
                  <a:pt x="7253" y="17941"/>
                </a:cubicBezTo>
                <a:cubicBezTo>
                  <a:pt x="9060" y="19620"/>
                  <a:pt x="10601" y="21209"/>
                  <a:pt x="10676" y="21482"/>
                </a:cubicBezTo>
                <a:cubicBezTo>
                  <a:pt x="10688" y="21524"/>
                  <a:pt x="10846" y="21561"/>
                  <a:pt x="10957" y="21600"/>
                </a:cubicBezTo>
                <a:cubicBezTo>
                  <a:pt x="10986" y="21579"/>
                  <a:pt x="11086" y="21563"/>
                  <a:pt x="11090" y="21541"/>
                </a:cubicBezTo>
                <a:cubicBezTo>
                  <a:pt x="11138" y="21266"/>
                  <a:pt x="11875" y="20416"/>
                  <a:pt x="12728" y="19641"/>
                </a:cubicBezTo>
                <a:cubicBezTo>
                  <a:pt x="13581" y="18865"/>
                  <a:pt x="15326" y="17214"/>
                  <a:pt x="16606" y="15982"/>
                </a:cubicBezTo>
                <a:cubicBezTo>
                  <a:pt x="17886" y="14749"/>
                  <a:pt x="19530" y="13197"/>
                  <a:pt x="20257" y="12535"/>
                </a:cubicBezTo>
                <a:lnTo>
                  <a:pt x="21580" y="1134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4508" y="6356350"/>
            <a:ext cx="5034242" cy="365125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LRTZC – Cas d’usage BAT-1</a:t>
            </a:r>
            <a:endParaRPr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488886" y="712960"/>
          <a:ext cx="10655930" cy="5432079"/>
        </p:xfrm>
        <a:graphic>
          <a:graphicData uri="http://schemas.openxmlformats.org/drawingml/2006/table">
            <a:tbl>
              <a:tblPr firstRow="1" bandCol="1"/>
              <a:tblGrid>
                <a:gridCol w="213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1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222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M1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M2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S1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S2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S3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S4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S5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6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re de sectio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Image 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615553" y="5711854"/>
            <a:ext cx="1589148" cy="116519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 bwMode="auto">
          <a:xfrm>
            <a:off x="1" y="6496051"/>
            <a:ext cx="121920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400"/>
              <a:buFont typeface="Calibri"/>
              <a:buNone/>
              <a:defRPr/>
            </a:pPr>
            <a:endParaRPr sz="1850" b="1" i="0" u="none" strike="noStrike" cap="none">
              <a:solidFill>
                <a:srgbClr val="1F4E7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 bwMode="auto">
          <a:xfrm>
            <a:off x="11615460" y="6496051"/>
            <a:ext cx="372032" cy="3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9pPr>
          </a:lstStyle>
          <a:p>
            <a:pPr>
              <a:defRPr/>
            </a:pPr>
            <a:fld id="{00000000-1234-1234-1234-123412341234}" type="slidenum">
              <a:rPr lang="en"/>
              <a:t>‹N°›</a:t>
            </a:fld>
            <a:endParaRPr lang="en">
              <a:latin typeface="Calibri"/>
              <a:ea typeface="Calibri"/>
              <a:cs typeface="Calibri"/>
            </a:endParaRPr>
          </a:p>
        </p:txBody>
      </p:sp>
      <p:pic>
        <p:nvPicPr>
          <p:cNvPr id="75" name="Google Shape;75;p15" descr="Espace réservé du contenu 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09751" y="-18039"/>
            <a:ext cx="8601074" cy="7262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3187"/>
                </a:lnTo>
                <a:lnTo>
                  <a:pt x="0" y="11071"/>
                </a:lnTo>
                <a:lnTo>
                  <a:pt x="297" y="11367"/>
                </a:lnTo>
                <a:cubicBezTo>
                  <a:pt x="893" y="11978"/>
                  <a:pt x="4049" y="14964"/>
                  <a:pt x="7253" y="17941"/>
                </a:cubicBezTo>
                <a:cubicBezTo>
                  <a:pt x="9060" y="19620"/>
                  <a:pt x="10601" y="21209"/>
                  <a:pt x="10676" y="21482"/>
                </a:cubicBezTo>
                <a:cubicBezTo>
                  <a:pt x="10688" y="21524"/>
                  <a:pt x="10846" y="21561"/>
                  <a:pt x="10957" y="21600"/>
                </a:cubicBezTo>
                <a:cubicBezTo>
                  <a:pt x="10986" y="21579"/>
                  <a:pt x="11086" y="21563"/>
                  <a:pt x="11090" y="21541"/>
                </a:cubicBezTo>
                <a:cubicBezTo>
                  <a:pt x="11138" y="21266"/>
                  <a:pt x="11875" y="20416"/>
                  <a:pt x="12728" y="19641"/>
                </a:cubicBezTo>
                <a:cubicBezTo>
                  <a:pt x="13581" y="18865"/>
                  <a:pt x="15326" y="17214"/>
                  <a:pt x="16606" y="15982"/>
                </a:cubicBezTo>
                <a:cubicBezTo>
                  <a:pt x="17886" y="14749"/>
                  <a:pt x="19530" y="13197"/>
                  <a:pt x="20257" y="12535"/>
                </a:cubicBezTo>
                <a:lnTo>
                  <a:pt x="21580" y="1134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4508" y="6356350"/>
            <a:ext cx="5034242" cy="365125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LRTZC – Cas d’usage BAT-1</a:t>
            </a:r>
            <a:endParaRPr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488886" y="712960"/>
          <a:ext cx="10655930" cy="5432079"/>
        </p:xfrm>
        <a:graphic>
          <a:graphicData uri="http://schemas.openxmlformats.org/drawingml/2006/table">
            <a:tbl>
              <a:tblPr firstRow="1" bandCol="1"/>
              <a:tblGrid>
                <a:gridCol w="213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11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222"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M1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M2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S6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S7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S8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S9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S10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6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100" u="none" strike="noStrike"/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3175" algn="ctr">
                      <a:solidFill>
                        <a:schemeClr val="accent6"/>
                      </a:solidFill>
                    </a:lnL>
                    <a:lnR w="3175" algn="ctr">
                      <a:solidFill>
                        <a:schemeClr val="accent6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re de sectio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Image 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0615553" y="5711854"/>
            <a:ext cx="1589148" cy="116519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 bwMode="auto">
          <a:xfrm>
            <a:off x="1" y="6496051"/>
            <a:ext cx="12192000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400"/>
              <a:buFont typeface="Calibri"/>
              <a:buNone/>
              <a:defRPr/>
            </a:pPr>
            <a:endParaRPr sz="1850" b="1" i="0" u="none" strike="noStrike" cap="none">
              <a:solidFill>
                <a:srgbClr val="1F4E79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 bwMode="auto">
          <a:xfrm>
            <a:off x="11615460" y="6496051"/>
            <a:ext cx="372032" cy="35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9pPr>
          </a:lstStyle>
          <a:p>
            <a:pPr>
              <a:defRPr/>
            </a:pPr>
            <a:fld id="{00000000-1234-1234-1234-123412341234}" type="slidenum">
              <a:rPr lang="en"/>
              <a:t>‹N°›</a:t>
            </a:fld>
            <a:endParaRPr lang="en">
              <a:latin typeface="Calibri"/>
              <a:ea typeface="Calibri"/>
              <a:cs typeface="Calibri"/>
            </a:endParaRPr>
          </a:p>
        </p:txBody>
      </p:sp>
      <p:pic>
        <p:nvPicPr>
          <p:cNvPr id="75" name="Google Shape;75;p15" descr="Espace réservé du contenu 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09751" y="-18039"/>
            <a:ext cx="8601074" cy="72628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3187"/>
                </a:lnTo>
                <a:lnTo>
                  <a:pt x="0" y="11071"/>
                </a:lnTo>
                <a:lnTo>
                  <a:pt x="297" y="11367"/>
                </a:lnTo>
                <a:cubicBezTo>
                  <a:pt x="893" y="11978"/>
                  <a:pt x="4049" y="14964"/>
                  <a:pt x="7253" y="17941"/>
                </a:cubicBezTo>
                <a:cubicBezTo>
                  <a:pt x="9060" y="19620"/>
                  <a:pt x="10601" y="21209"/>
                  <a:pt x="10676" y="21482"/>
                </a:cubicBezTo>
                <a:cubicBezTo>
                  <a:pt x="10688" y="21524"/>
                  <a:pt x="10846" y="21561"/>
                  <a:pt x="10957" y="21600"/>
                </a:cubicBezTo>
                <a:cubicBezTo>
                  <a:pt x="10986" y="21579"/>
                  <a:pt x="11086" y="21563"/>
                  <a:pt x="11090" y="21541"/>
                </a:cubicBezTo>
                <a:cubicBezTo>
                  <a:pt x="11138" y="21266"/>
                  <a:pt x="11875" y="20416"/>
                  <a:pt x="12728" y="19641"/>
                </a:cubicBezTo>
                <a:cubicBezTo>
                  <a:pt x="13581" y="18865"/>
                  <a:pt x="15326" y="17214"/>
                  <a:pt x="16606" y="15982"/>
                </a:cubicBezTo>
                <a:cubicBezTo>
                  <a:pt x="17886" y="14749"/>
                  <a:pt x="19530" y="13197"/>
                  <a:pt x="20257" y="12535"/>
                </a:cubicBezTo>
                <a:lnTo>
                  <a:pt x="21580" y="1134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04508" y="6356350"/>
            <a:ext cx="5034242" cy="365125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r>
              <a:rPr lang="fr-FR"/>
              <a:t>LRTZC – Cas d’usage BAT-1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356448" y="6356350"/>
            <a:ext cx="4260011" cy="365125"/>
          </a:xfrm>
        </p:spPr>
        <p:txBody>
          <a:bodyPr/>
          <a:lstStyle>
            <a:lvl1pPr>
              <a:defRPr b="0">
                <a:latin typeface="Oswald"/>
              </a:defRPr>
            </a:lvl1pPr>
          </a:lstStyle>
          <a:p>
            <a:pPr>
              <a:defRPr/>
            </a:pPr>
            <a:r>
              <a:rPr lang="fr-FR"/>
              <a:t>LRTZC – Cas d’usage BAT-1 | Spécification fonctionnelles et techniques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Oswald"/>
              </a:defRPr>
            </a:lvl1pPr>
          </a:lstStyle>
          <a:p>
            <a:pPr>
              <a:defRPr/>
            </a:pPr>
            <a:fld id="{90EF657D-62BC-4013-82B1-72319DAD11E8}" type="slidenum">
              <a:rPr lang="fr-FR"/>
              <a:t>‹N°›</a:t>
            </a:fld>
            <a:endParaRPr lang="fr-FR"/>
          </a:p>
        </p:txBody>
      </p:sp>
      <p:pic>
        <p:nvPicPr>
          <p:cNvPr id="7" name="Google Shape;26;p3"/>
          <p:cNvPicPr/>
          <p:nvPr userDrawn="1"/>
        </p:nvPicPr>
        <p:blipFill>
          <a:blip r:embed="rId2">
            <a:alphaModFix/>
          </a:blip>
          <a:stretch/>
        </p:blipFill>
        <p:spPr bwMode="auto">
          <a:xfrm>
            <a:off x="2295525" y="904480"/>
            <a:ext cx="760095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2;p3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Oswald"/>
              <a:buNone/>
              <a:defRPr sz="2400">
                <a:solidFill>
                  <a:srgbClr val="888888"/>
                </a:solidFill>
                <a:latin typeface="Oswald"/>
                <a:ea typeface="Oswald"/>
                <a:cs typeface="Oswald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1384" y="1082203"/>
            <a:ext cx="11074879" cy="4559472"/>
          </a:xfrm>
        </p:spPr>
        <p:txBody>
          <a:bodyPr>
            <a:normAutofit/>
          </a:bodyPr>
          <a:lstStyle>
            <a:lvl1pPr>
              <a:defRPr sz="2400">
                <a:latin typeface="Rokkitt"/>
              </a:defRPr>
            </a:lvl1pPr>
            <a:lvl2pPr>
              <a:defRPr sz="2000">
                <a:latin typeface="Rokkitt"/>
              </a:defRPr>
            </a:lvl2pPr>
            <a:lvl3pPr>
              <a:defRPr sz="1800">
                <a:latin typeface="Rokkitt"/>
              </a:defRPr>
            </a:lvl3pPr>
            <a:lvl4pPr>
              <a:defRPr sz="1600">
                <a:latin typeface="Rokkitt"/>
              </a:defRPr>
            </a:lvl4pPr>
            <a:lvl5pPr>
              <a:defRPr sz="1600">
                <a:latin typeface="Rokkitt"/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477219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r-FR"/>
              <a:t>LRTZC – Cas d’usage BAT-1 | Spécification fonctionnelles et techniques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0EF657D-62BC-4013-82B1-72319DAD11E8}" type="slidenum">
              <a:rPr lang="fr-FR"/>
              <a:t>‹N°›</a:t>
            </a:fld>
            <a:endParaRPr lang="fr-FR"/>
          </a:p>
        </p:txBody>
      </p:sp>
      <p:sp>
        <p:nvSpPr>
          <p:cNvPr id="7" name="Google Shape;17;p2"/>
          <p:cNvSpPr/>
          <p:nvPr userDrawn="1"/>
        </p:nvSpPr>
        <p:spPr bwMode="auto">
          <a:xfrm>
            <a:off x="0" y="0"/>
            <a:ext cx="12192000" cy="757500"/>
          </a:xfrm>
          <a:prstGeom prst="rect">
            <a:avLst/>
          </a:prstGeom>
          <a:solidFill>
            <a:srgbClr val="00B0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7702" y="0"/>
            <a:ext cx="10515600" cy="7575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Oswald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re et sous-titre" type="tx" userDrawn="1">
  <p:cSld name="Titre et sous-titr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 bwMode="auto">
          <a:xfrm>
            <a:off x="2416968" y="1151929"/>
            <a:ext cx="7358064" cy="232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sz="5600">
                <a:latin typeface="Helvetica Neue"/>
                <a:ea typeface="Helvetica Neue"/>
                <a:cs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 bwMode="auto">
          <a:xfrm>
            <a:off x="2416968" y="3545085"/>
            <a:ext cx="7358064" cy="794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rm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50">
                <a:latin typeface="Helvetica Neue"/>
                <a:ea typeface="Helvetica Neue"/>
                <a:cs typeface="Helvetica Neue"/>
              </a:defRPr>
            </a:lvl1pPr>
            <a:lvl2pPr marL="1219170" lvl="1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50">
                <a:latin typeface="Helvetica Neue"/>
                <a:ea typeface="Helvetica Neue"/>
                <a:cs typeface="Helvetica Neue"/>
              </a:defRPr>
            </a:lvl2pPr>
            <a:lvl3pPr marL="1828754" lvl="2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50">
                <a:latin typeface="Helvetica Neue"/>
                <a:ea typeface="Helvetica Neue"/>
                <a:cs typeface="Helvetica Neue"/>
              </a:defRPr>
            </a:lvl3pPr>
            <a:lvl4pPr marL="2438339" lvl="3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50">
                <a:latin typeface="Helvetica Neue"/>
                <a:ea typeface="Helvetica Neue"/>
                <a:cs typeface="Helvetica Neue"/>
              </a:defRPr>
            </a:lvl4pPr>
            <a:lvl5pPr marL="3047924" lvl="4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650">
                <a:latin typeface="Helvetica Neue"/>
                <a:ea typeface="Helvetica Neue"/>
                <a:cs typeface="Helvetica Neue"/>
              </a:defRPr>
            </a:lvl5pPr>
            <a:lvl6pPr marL="3657509" lvl="5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 bwMode="auto">
          <a:xfrm>
            <a:off x="5973876" y="6536531"/>
            <a:ext cx="239485" cy="21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50">
                <a:latin typeface="Helvetica Neue Light"/>
                <a:ea typeface="Helvetica Neue Light"/>
                <a:cs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50">
                <a:latin typeface="Helvetica Neue Light"/>
                <a:ea typeface="Helvetica Neue Light"/>
                <a:cs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50">
                <a:latin typeface="Helvetica Neue Light"/>
                <a:ea typeface="Helvetica Neue Light"/>
                <a:cs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50">
                <a:latin typeface="Helvetica Neue Light"/>
                <a:ea typeface="Helvetica Neue Light"/>
                <a:cs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50">
                <a:latin typeface="Helvetica Neue Light"/>
                <a:ea typeface="Helvetica Neue Light"/>
                <a:cs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50">
                <a:latin typeface="Helvetica Neue Light"/>
                <a:ea typeface="Helvetica Neue Light"/>
                <a:cs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50">
                <a:latin typeface="Helvetica Neue Light"/>
                <a:ea typeface="Helvetica Neue Light"/>
                <a:cs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50">
                <a:latin typeface="Helvetica Neue Light"/>
                <a:ea typeface="Helvetica Neue Light"/>
                <a:cs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50">
                <a:latin typeface="Helvetica Neue Light"/>
                <a:ea typeface="Helvetica Neue Light"/>
                <a:cs typeface="Helvetica Neue Light"/>
              </a:defRPr>
            </a:lvl9pPr>
          </a:lstStyle>
          <a:p>
            <a:pPr>
              <a:defRPr/>
            </a:pPr>
            <a:fld id="{00000000-1234-1234-1234-123412341234}" type="slidenum">
              <a:rPr lang="en"/>
              <a:t>‹N°›</a:t>
            </a:fld>
            <a:endParaRPr lang="e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1A4097-E7C8-4E45-9876-13B742725DF3}" type="datetimeFigureOut">
              <a:rPr lang="fr-FR"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sym typeface="Calibri"/>
              </a:rPr>
              <a:pPr>
                <a:defRPr/>
              </a:pPr>
              <a:t>20/08/2024</a:t>
            </a:fld>
            <a:endParaRPr lang="fr-FR" sz="1200">
              <a:solidFill>
                <a:prstClr val="black">
                  <a:tint val="75000"/>
                </a:prstClr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fr-FR" sz="1200">
              <a:solidFill>
                <a:prstClr val="black">
                  <a:tint val="75000"/>
                </a:prstClr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hangingPunct="1">
              <a:defRPr/>
            </a:pPr>
            <a:fld id="{8DE13FF0-D23B-4522-BF56-FC467BA24AFD}" type="slidenum">
              <a:rPr lang="fr-FR" kern="1200" smtClean="0">
                <a:solidFill>
                  <a:prstClr val="black">
                    <a:tint val="75000"/>
                  </a:prstClr>
                </a:solidFill>
                <a:ea typeface="+mn-ea"/>
                <a:cs typeface="Helvetica"/>
              </a:rPr>
              <a:pPr hangingPunct="1">
                <a:defRPr/>
              </a:pPr>
              <a:t>‹N°›</a:t>
            </a:fld>
            <a:endParaRPr lang="fr-FR" kern="1200">
              <a:solidFill>
                <a:prstClr val="black">
                  <a:tint val="75000"/>
                </a:prstClr>
              </a:solidFill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548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seu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 1" descr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5552" y="5711854"/>
            <a:ext cx="1589148" cy="116519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ZoneTexte 1"/>
          <p:cNvSpPr txBox="1"/>
          <p:nvPr/>
        </p:nvSpPr>
        <p:spPr>
          <a:xfrm>
            <a:off x="1" y="6496050"/>
            <a:ext cx="121920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>
                <a:solidFill>
                  <a:srgbClr val="1F4E79"/>
                </a:solidFill>
              </a:defRPr>
            </a:lvl1pPr>
          </a:lstStyle>
          <a:p>
            <a:r>
              <a:rPr lang="fr-FR" dirty="0"/>
              <a:t>Octobre 2019</a:t>
            </a:r>
            <a:endParaRPr dirty="0"/>
          </a:p>
        </p:txBody>
      </p:sp>
      <p:sp>
        <p:nvSpPr>
          <p:cNvPr id="11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15459" y="6496050"/>
            <a:ext cx="372032" cy="358140"/>
          </a:xfrm>
          <a:prstGeom prst="rect">
            <a:avLst/>
          </a:prstGeom>
        </p:spPr>
        <p:txBody>
          <a:bodyPr anchor="t"/>
          <a:lstStyle>
            <a:lvl1pPr algn="ctr">
              <a:defRPr sz="1800" b="1">
                <a:solidFill>
                  <a:srgbClr val="00489C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113" name="Texte du titre"/>
          <p:cNvSpPr txBox="1">
            <a:spLocks noGrp="1"/>
          </p:cNvSpPr>
          <p:nvPr>
            <p:ph type="title"/>
          </p:nvPr>
        </p:nvSpPr>
        <p:spPr>
          <a:xfrm>
            <a:off x="838200" y="939800"/>
            <a:ext cx="10515600" cy="7508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solidFill>
                  <a:srgbClr val="01499D"/>
                </a:solidFill>
              </a:defRPr>
            </a:lvl1pPr>
          </a:lstStyle>
          <a:p>
            <a:r>
              <a:t>Texte du titre</a:t>
            </a:r>
          </a:p>
        </p:txBody>
      </p:sp>
      <p:pic>
        <p:nvPicPr>
          <p:cNvPr id="114" name="Espace réservé du contenu 5" descr="Espace réservé du contenu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3067" y="0"/>
            <a:ext cx="4385867" cy="726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3187"/>
                </a:lnTo>
                <a:lnTo>
                  <a:pt x="0" y="11071"/>
                </a:lnTo>
                <a:lnTo>
                  <a:pt x="297" y="11367"/>
                </a:lnTo>
                <a:cubicBezTo>
                  <a:pt x="893" y="11978"/>
                  <a:pt x="4049" y="14964"/>
                  <a:pt x="7253" y="17941"/>
                </a:cubicBezTo>
                <a:cubicBezTo>
                  <a:pt x="9060" y="19620"/>
                  <a:pt x="10601" y="21209"/>
                  <a:pt x="10676" y="21482"/>
                </a:cubicBezTo>
                <a:cubicBezTo>
                  <a:pt x="10688" y="21524"/>
                  <a:pt x="10846" y="21561"/>
                  <a:pt x="10957" y="21600"/>
                </a:cubicBezTo>
                <a:cubicBezTo>
                  <a:pt x="10986" y="21579"/>
                  <a:pt x="11086" y="21563"/>
                  <a:pt x="11090" y="21541"/>
                </a:cubicBezTo>
                <a:cubicBezTo>
                  <a:pt x="11138" y="21266"/>
                  <a:pt x="11875" y="20416"/>
                  <a:pt x="12728" y="19641"/>
                </a:cubicBezTo>
                <a:cubicBezTo>
                  <a:pt x="13581" y="18865"/>
                  <a:pt x="15326" y="17214"/>
                  <a:pt x="16606" y="15982"/>
                </a:cubicBezTo>
                <a:cubicBezTo>
                  <a:pt x="17886" y="14749"/>
                  <a:pt x="19530" y="13197"/>
                  <a:pt x="20257" y="12535"/>
                </a:cubicBezTo>
                <a:lnTo>
                  <a:pt x="21580" y="11343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925671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41682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200">
                <a:solidFill>
                  <a:schemeClr val="tx1">
                    <a:tint val="75000"/>
                  </a:schemeClr>
                </a:solidFill>
                <a:latin typeface="Oswald"/>
              </a:defRPr>
            </a:lvl1pPr>
          </a:lstStyle>
          <a:p>
            <a:pPr>
              <a:defRPr/>
            </a:pPr>
            <a:r>
              <a:rPr lang="fr-FR"/>
              <a:t>LRTZC – Cas d’usage BAT-1 | Spécification fonctionnelles et techniques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>
                <a:solidFill>
                  <a:schemeClr val="tx1">
                    <a:tint val="75000"/>
                  </a:schemeClr>
                </a:solidFill>
                <a:latin typeface="Oswald"/>
              </a:defRPr>
            </a:lvl1pPr>
          </a:lstStyle>
          <a:p>
            <a:pPr>
              <a:defRPr/>
            </a:pPr>
            <a:fld id="{90EF657D-62BC-4013-82B1-72319DAD11E8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47" Type="http://schemas.openxmlformats.org/officeDocument/2006/relationships/image" Target="../media/image99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8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45" Type="http://schemas.openxmlformats.org/officeDocument/2006/relationships/image" Target="../media/image97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46" Type="http://schemas.openxmlformats.org/officeDocument/2006/relationships/image" Target="../media/image98.png"/><Relationship Id="rId20" Type="http://schemas.openxmlformats.org/officeDocument/2006/relationships/image" Target="../media/image72.png"/><Relationship Id="rId41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" y="1"/>
            <a:ext cx="12362556" cy="600020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 bwMode="auto">
          <a:xfrm>
            <a:off x="1609955" y="3452037"/>
            <a:ext cx="491494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>
              <a:buClr>
                <a:srgbClr val="1C4D9C"/>
              </a:buClr>
              <a:buSzPts val="2100"/>
              <a:defRPr/>
            </a:pPr>
            <a:r>
              <a:rPr lang="fr-FR" sz="2800" b="1" i="1" dirty="0">
                <a:solidFill>
                  <a:srgbClr val="1C4D9C"/>
                </a:solidFill>
                <a:latin typeface="Calibri"/>
                <a:ea typeface="Calibri"/>
                <a:cs typeface="Calibri"/>
              </a:rPr>
              <a:t>Une plateforme numérique pour piloter le projet de territoire par la donnée </a:t>
            </a:r>
            <a:endParaRPr dirty="0"/>
          </a:p>
        </p:txBody>
      </p:sp>
      <p:pic>
        <p:nvPicPr>
          <p:cNvPr id="82" name="Google Shape;82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606566" y="657110"/>
            <a:ext cx="2921725" cy="292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297395" y="6032871"/>
            <a:ext cx="1184736" cy="80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2545363" y="6219840"/>
            <a:ext cx="513357" cy="51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3318895" y="6220211"/>
            <a:ext cx="748533" cy="46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5459509" y="6313870"/>
            <a:ext cx="1160204" cy="30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/>
          <p:nvPr/>
        </p:nvPicPr>
        <p:blipFill>
          <a:blip r:embed="rId8">
            <a:alphaModFix/>
          </a:blip>
          <a:stretch/>
        </p:blipFill>
        <p:spPr bwMode="auto">
          <a:xfrm>
            <a:off x="4257963" y="6268410"/>
            <a:ext cx="980367" cy="39374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 bwMode="auto">
          <a:xfrm>
            <a:off x="7245531" y="6345073"/>
            <a:ext cx="5050800" cy="25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>
              <a:buClr>
                <a:srgbClr val="1C4D9C"/>
              </a:buClr>
              <a:buSzPts val="800"/>
              <a:defRPr/>
            </a:pPr>
            <a:r>
              <a:rPr lang="en" sz="1050" b="1">
                <a:solidFill>
                  <a:srgbClr val="1C4D9C"/>
                </a:solidFill>
                <a:latin typeface="Corbel"/>
                <a:ea typeface="Corbel"/>
                <a:cs typeface="Corbel"/>
              </a:rPr>
              <a:t>Avec le soutien de :</a:t>
            </a:r>
            <a:endParaRPr sz="1450"/>
          </a:p>
        </p:txBody>
      </p:sp>
      <p:pic>
        <p:nvPicPr>
          <p:cNvPr id="89" name="Google Shape;89;p16"/>
          <p:cNvPicPr/>
          <p:nvPr/>
        </p:nvPicPr>
        <p:blipFill>
          <a:blip r:embed="rId9">
            <a:alphaModFix/>
          </a:blip>
          <a:stretch/>
        </p:blipFill>
        <p:spPr bwMode="auto">
          <a:xfrm>
            <a:off x="8642133" y="6318796"/>
            <a:ext cx="1257091" cy="28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/>
          <p:nvPr/>
        </p:nvPicPr>
        <p:blipFill>
          <a:blip r:embed="rId10">
            <a:alphaModFix/>
          </a:blip>
          <a:stretch/>
        </p:blipFill>
        <p:spPr bwMode="auto">
          <a:xfrm>
            <a:off x="10013179" y="6081927"/>
            <a:ext cx="579999" cy="73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/>
          <p:nvPr/>
        </p:nvPicPr>
        <p:blipFill>
          <a:blip r:embed="rId11">
            <a:alphaModFix/>
          </a:blip>
          <a:stretch/>
        </p:blipFill>
        <p:spPr bwMode="auto">
          <a:xfrm>
            <a:off x="10707129" y="6137383"/>
            <a:ext cx="1381968" cy="59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661112" name="Google Shape;86;p16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5459508" y="6313869"/>
            <a:ext cx="1160203" cy="30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2932310" y="5086382"/>
            <a:ext cx="2595981" cy="6825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ZoneTexte 105"/>
          <p:cNvSpPr txBox="1"/>
          <p:nvPr/>
        </p:nvSpPr>
        <p:spPr>
          <a:xfrm>
            <a:off x="4080354" y="-27331"/>
            <a:ext cx="404812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solidFill>
                  <a:prstClr val="white"/>
                </a:solidFill>
                <a:latin typeface="+mj-lt"/>
              </a:rPr>
              <a:t>Le site </a:t>
            </a:r>
            <a:r>
              <a:rPr lang="fr-FR" sz="2800" b="1" dirty="0" err="1">
                <a:solidFill>
                  <a:prstClr val="white"/>
                </a:solidFill>
                <a:latin typeface="+mj-lt"/>
              </a:rPr>
              <a:t>Terreze</a:t>
            </a:r>
            <a:r>
              <a:rPr lang="fr-FR" sz="2800" b="1" dirty="0">
                <a:solidFill>
                  <a:prstClr val="white"/>
                </a:solidFill>
                <a:latin typeface="+mj-lt"/>
              </a:rPr>
              <a:t> 1/2</a:t>
            </a:r>
            <a:endParaRPr lang="fr-FR" sz="2800" b="1" dirty="0">
              <a:solidFill>
                <a:prstClr val="white"/>
              </a:solidFill>
              <a:latin typeface="+mj-lt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683318-0BE3-4F2E-9C3B-EA55B89B2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620688"/>
            <a:ext cx="5953600" cy="58772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EAB65F-CFCB-4103-9128-8BB0D8EF2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10"/>
          <a:stretch/>
        </p:blipFill>
        <p:spPr>
          <a:xfrm>
            <a:off x="7320136" y="2212626"/>
            <a:ext cx="4048125" cy="32401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F31F5A-A9D6-4E2C-BFF5-880D6E4A9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1052736"/>
            <a:ext cx="1694168" cy="33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151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ZoneTexte 105"/>
          <p:cNvSpPr txBox="1"/>
          <p:nvPr/>
        </p:nvSpPr>
        <p:spPr>
          <a:xfrm>
            <a:off x="4080354" y="-27331"/>
            <a:ext cx="4048125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solidFill>
                  <a:prstClr val="white"/>
                </a:solidFill>
                <a:latin typeface="+mj-lt"/>
              </a:rPr>
              <a:t>Le site </a:t>
            </a:r>
            <a:r>
              <a:rPr lang="fr-FR" sz="2800" b="1" dirty="0" err="1">
                <a:solidFill>
                  <a:prstClr val="white"/>
                </a:solidFill>
                <a:latin typeface="+mj-lt"/>
              </a:rPr>
              <a:t>Terreze</a:t>
            </a:r>
            <a:r>
              <a:rPr lang="fr-FR" sz="2800" b="1" dirty="0">
                <a:solidFill>
                  <a:prstClr val="white"/>
                </a:solidFill>
                <a:latin typeface="+mj-lt"/>
              </a:rPr>
              <a:t> 2/2</a:t>
            </a:r>
            <a:endParaRPr lang="fr-FR" sz="2800" b="1" dirty="0">
              <a:solidFill>
                <a:prstClr val="white"/>
              </a:solidFill>
              <a:latin typeface="+mj-lt"/>
              <a:sym typeface="Calibri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1364BE3-32E2-4516-9B6B-29A7B2E76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196752"/>
            <a:ext cx="3660466" cy="458112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  <a:softEdge rad="25400"/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96C1C6E-AFC3-4396-8213-79ECBA23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380" y="1422950"/>
            <a:ext cx="3434235" cy="4201198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  <a:softEdge rad="25400"/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9147429-A1E5-4439-BC73-3E05C6349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088" y="692695"/>
            <a:ext cx="3735161" cy="5942649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93854560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6" name="Connecteur : en angle 79">
            <a:extLst>
              <a:ext uri="{FF2B5EF4-FFF2-40B4-BE49-F238E27FC236}">
                <a16:creationId xmlns:a16="http://schemas.microsoft.com/office/drawing/2014/main" id="{93AD3D5B-26FF-4869-A608-27380885D6B2}"/>
              </a:ext>
            </a:extLst>
          </p:cNvPr>
          <p:cNvCxnSpPr>
            <a:cxnSpLocks/>
          </p:cNvCxnSpPr>
          <p:nvPr/>
        </p:nvCxnSpPr>
        <p:spPr>
          <a:xfrm rot="5400000">
            <a:off x="5626381" y="2417848"/>
            <a:ext cx="34416" cy="4993895"/>
          </a:xfrm>
          <a:prstGeom prst="bentConnector3">
            <a:avLst>
              <a:gd name="adj1" fmla="val 764226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8634332" name="AutoShape 2"/>
          <p:cNvSpPr txBox="1">
            <a:spLocks noChangeAspect="1" noChangeArrowheads="1"/>
          </p:cNvSpPr>
          <p:nvPr/>
        </p:nvSpPr>
        <p:spPr bwMode="auto">
          <a:xfrm>
            <a:off x="1708209" y="0"/>
            <a:ext cx="8693091" cy="542922"/>
          </a:xfrm>
          <a:prstGeom prst="rect">
            <a:avLst/>
          </a:prstGeom>
          <a:noFill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fr-FR" sz="2800" b="1" dirty="0">
                <a:solidFill>
                  <a:prstClr val="white"/>
                </a:solidFill>
              </a:rPr>
              <a:t>Organisation du projet</a:t>
            </a:r>
          </a:p>
          <a:p>
            <a:pPr marL="0" marR="0" lvl="0" indent="0" algn="ctr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sz="24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 Light"/>
              <a:cs typeface="Arial"/>
            </a:endParaRPr>
          </a:p>
        </p:txBody>
      </p:sp>
      <p:sp>
        <p:nvSpPr>
          <p:cNvPr id="15" name="Google Shape;72;p15"/>
          <p:cNvSpPr txBox="1">
            <a:spLocks noGrp="1"/>
          </p:cNvSpPr>
          <p:nvPr>
            <p:ph type="sldNum" idx="12"/>
          </p:nvPr>
        </p:nvSpPr>
        <p:spPr bwMode="auto">
          <a:xfrm>
            <a:off x="11615459" y="6496050"/>
            <a:ext cx="372031" cy="3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4" tIns="34274" rIns="34274" bIns="34274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9pPr>
          </a:lstStyle>
          <a:p>
            <a:pPr>
              <a:defRPr/>
            </a:pPr>
            <a:r>
              <a:rPr lang="en" dirty="0"/>
              <a:t>18</a:t>
            </a:r>
            <a:endParaRPr lang="en" dirty="0">
              <a:latin typeface="Calibri"/>
              <a:ea typeface="Calibri"/>
              <a:cs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3284984"/>
            <a:ext cx="3081619" cy="2184851"/>
          </a:xfrm>
          <a:prstGeom prst="rect">
            <a:avLst/>
          </a:prstGeom>
        </p:spPr>
      </p:pic>
      <p:cxnSp>
        <p:nvCxnSpPr>
          <p:cNvPr id="22" name="Connecteur : en angle 97">
            <a:extLst>
              <a:ext uri="{FF2B5EF4-FFF2-40B4-BE49-F238E27FC236}">
                <a16:creationId xmlns:a16="http://schemas.microsoft.com/office/drawing/2014/main" id="{9A19C35B-4083-4199-95C2-350B38A07DA7}"/>
              </a:ext>
            </a:extLst>
          </p:cNvPr>
          <p:cNvCxnSpPr>
            <a:cxnSpLocks/>
            <a:stCxn id="46" idx="0"/>
            <a:endCxn id="57" idx="2"/>
          </p:cNvCxnSpPr>
          <p:nvPr/>
        </p:nvCxnSpPr>
        <p:spPr>
          <a:xfrm rot="16200000" flipV="1">
            <a:off x="3568482" y="3459581"/>
            <a:ext cx="753776" cy="1594980"/>
          </a:xfrm>
          <a:prstGeom prst="bentConnector3">
            <a:avLst>
              <a:gd name="adj1" fmla="val 59477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necteur : en angle 105">
            <a:extLst>
              <a:ext uri="{FF2B5EF4-FFF2-40B4-BE49-F238E27FC236}">
                <a16:creationId xmlns:a16="http://schemas.microsoft.com/office/drawing/2014/main" id="{691882CA-1C88-43A9-9CF4-700229FC3AAE}"/>
              </a:ext>
            </a:extLst>
          </p:cNvPr>
          <p:cNvCxnSpPr>
            <a:cxnSpLocks/>
            <a:stCxn id="48" idx="0"/>
            <a:endCxn id="57" idx="2"/>
          </p:cNvCxnSpPr>
          <p:nvPr/>
        </p:nvCxnSpPr>
        <p:spPr>
          <a:xfrm rot="16200000" flipV="1">
            <a:off x="4808882" y="2219181"/>
            <a:ext cx="684656" cy="4006659"/>
          </a:xfrm>
          <a:prstGeom prst="bentConnector3">
            <a:avLst>
              <a:gd name="adj1" fmla="val 55565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D920C28-7171-4C9C-B6A7-CFB67483ACEB}"/>
              </a:ext>
            </a:extLst>
          </p:cNvPr>
          <p:cNvCxnSpPr>
            <a:cxnSpLocks/>
          </p:cNvCxnSpPr>
          <p:nvPr/>
        </p:nvCxnSpPr>
        <p:spPr>
          <a:xfrm>
            <a:off x="727979" y="6191811"/>
            <a:ext cx="5220000" cy="0"/>
          </a:xfrm>
          <a:prstGeom prst="line">
            <a:avLst/>
          </a:prstGeom>
          <a:noFill/>
          <a:ln w="19050" cap="flat">
            <a:solidFill>
              <a:srgbClr val="1C4D9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ADD87D0-B3D7-40A0-9E6D-C6BCE7266211}"/>
              </a:ext>
            </a:extLst>
          </p:cNvPr>
          <p:cNvCxnSpPr>
            <a:cxnSpLocks/>
          </p:cNvCxnSpPr>
          <p:nvPr/>
        </p:nvCxnSpPr>
        <p:spPr>
          <a:xfrm>
            <a:off x="723622" y="5171029"/>
            <a:ext cx="1728000" cy="0"/>
          </a:xfrm>
          <a:prstGeom prst="line">
            <a:avLst/>
          </a:prstGeom>
          <a:noFill/>
          <a:ln w="19050" cap="flat">
            <a:solidFill>
              <a:srgbClr val="1C4D9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CBA2387-5755-4089-BE37-D4D861AC6045}"/>
              </a:ext>
            </a:extLst>
          </p:cNvPr>
          <p:cNvCxnSpPr>
            <a:cxnSpLocks/>
          </p:cNvCxnSpPr>
          <p:nvPr/>
        </p:nvCxnSpPr>
        <p:spPr>
          <a:xfrm>
            <a:off x="5284960" y="5160323"/>
            <a:ext cx="641362" cy="0"/>
          </a:xfrm>
          <a:prstGeom prst="line">
            <a:avLst/>
          </a:prstGeom>
          <a:noFill/>
          <a:ln w="19050" cap="flat">
            <a:solidFill>
              <a:srgbClr val="1C4D9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E74B9A7C-75C5-405E-9327-FA5021910226}"/>
              </a:ext>
            </a:extLst>
          </p:cNvPr>
          <p:cNvCxnSpPr>
            <a:cxnSpLocks/>
          </p:cNvCxnSpPr>
          <p:nvPr/>
        </p:nvCxnSpPr>
        <p:spPr>
          <a:xfrm flipH="1">
            <a:off x="723622" y="5176008"/>
            <a:ext cx="1" cy="1026000"/>
          </a:xfrm>
          <a:prstGeom prst="line">
            <a:avLst/>
          </a:prstGeom>
          <a:noFill/>
          <a:ln w="19050" cap="flat">
            <a:solidFill>
              <a:srgbClr val="1C4D9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32E782D-B34E-45F7-B09B-EB2852B0EE85}"/>
              </a:ext>
            </a:extLst>
          </p:cNvPr>
          <p:cNvCxnSpPr>
            <a:cxnSpLocks/>
          </p:cNvCxnSpPr>
          <p:nvPr/>
        </p:nvCxnSpPr>
        <p:spPr>
          <a:xfrm flipH="1">
            <a:off x="5934972" y="5152983"/>
            <a:ext cx="4351" cy="1026000"/>
          </a:xfrm>
          <a:prstGeom prst="line">
            <a:avLst/>
          </a:prstGeom>
          <a:noFill/>
          <a:ln w="19050" cap="flat">
            <a:solidFill>
              <a:srgbClr val="1C4D9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234FEE1-180E-43AD-809A-EF8B014699F5}"/>
              </a:ext>
            </a:extLst>
          </p:cNvPr>
          <p:cNvCxnSpPr>
            <a:cxnSpLocks/>
          </p:cNvCxnSpPr>
          <p:nvPr/>
        </p:nvCxnSpPr>
        <p:spPr>
          <a:xfrm flipH="1">
            <a:off x="2465345" y="4022123"/>
            <a:ext cx="4351" cy="1152000"/>
          </a:xfrm>
          <a:prstGeom prst="line">
            <a:avLst/>
          </a:prstGeom>
          <a:noFill/>
          <a:ln w="19050" cap="flat">
            <a:solidFill>
              <a:srgbClr val="1C4D9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AEF1A4E-B801-4958-98F6-3F81C5146092}"/>
              </a:ext>
            </a:extLst>
          </p:cNvPr>
          <p:cNvCxnSpPr>
            <a:cxnSpLocks/>
          </p:cNvCxnSpPr>
          <p:nvPr/>
        </p:nvCxnSpPr>
        <p:spPr>
          <a:xfrm flipH="1">
            <a:off x="5284960" y="4022123"/>
            <a:ext cx="4351" cy="1152000"/>
          </a:xfrm>
          <a:prstGeom prst="line">
            <a:avLst/>
          </a:prstGeom>
          <a:noFill/>
          <a:ln w="19050" cap="flat">
            <a:solidFill>
              <a:srgbClr val="1C4D9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89ECF12-0390-4593-BD58-FC1FADAE5989}"/>
              </a:ext>
            </a:extLst>
          </p:cNvPr>
          <p:cNvCxnSpPr>
            <a:cxnSpLocks/>
          </p:cNvCxnSpPr>
          <p:nvPr/>
        </p:nvCxnSpPr>
        <p:spPr>
          <a:xfrm>
            <a:off x="2474870" y="4025298"/>
            <a:ext cx="2813265" cy="0"/>
          </a:xfrm>
          <a:prstGeom prst="line">
            <a:avLst/>
          </a:prstGeom>
          <a:noFill/>
          <a:ln w="19050" cap="flat">
            <a:solidFill>
              <a:srgbClr val="1C4D9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ectangle : coins arrondis 1">
            <a:extLst>
              <a:ext uri="{FF2B5EF4-FFF2-40B4-BE49-F238E27FC236}">
                <a16:creationId xmlns:a16="http://schemas.microsoft.com/office/drawing/2014/main" id="{688DAB76-4911-41DD-9B35-1D23F4E06DFD}"/>
              </a:ext>
            </a:extLst>
          </p:cNvPr>
          <p:cNvSpPr/>
          <p:nvPr/>
        </p:nvSpPr>
        <p:spPr>
          <a:xfrm>
            <a:off x="2676368" y="4574369"/>
            <a:ext cx="940546" cy="3745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Chef de projet Plateforme (7.1)</a:t>
            </a:r>
          </a:p>
        </p:txBody>
      </p:sp>
      <p:sp>
        <p:nvSpPr>
          <p:cNvPr id="34" name="Rectangle : coins arrondis 38">
            <a:extLst>
              <a:ext uri="{FF2B5EF4-FFF2-40B4-BE49-F238E27FC236}">
                <a16:creationId xmlns:a16="http://schemas.microsoft.com/office/drawing/2014/main" id="{B212484D-390A-44EF-BBFA-4EB75E7068FE}"/>
              </a:ext>
            </a:extLst>
          </p:cNvPr>
          <p:cNvSpPr/>
          <p:nvPr/>
        </p:nvSpPr>
        <p:spPr>
          <a:xfrm>
            <a:off x="856063" y="4506265"/>
            <a:ext cx="941032" cy="51077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Chef de projet Numérique Responsable (7.2)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6592ACC8-435D-4AE7-8E91-77B5BED41633}"/>
              </a:ext>
            </a:extLst>
          </p:cNvPr>
          <p:cNvCxnSpPr>
            <a:cxnSpLocks/>
            <a:stCxn id="34" idx="3"/>
            <a:endCxn id="33" idx="1"/>
          </p:cNvCxnSpPr>
          <p:nvPr/>
        </p:nvCxnSpPr>
        <p:spPr>
          <a:xfrm>
            <a:off x="1797095" y="4761653"/>
            <a:ext cx="879273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Rectangle : coins arrondis 48">
            <a:extLst>
              <a:ext uri="{FF2B5EF4-FFF2-40B4-BE49-F238E27FC236}">
                <a16:creationId xmlns:a16="http://schemas.microsoft.com/office/drawing/2014/main" id="{B9249720-898D-454C-BD37-58E6BDE97266}"/>
              </a:ext>
            </a:extLst>
          </p:cNvPr>
          <p:cNvSpPr/>
          <p:nvPr/>
        </p:nvSpPr>
        <p:spPr>
          <a:xfrm>
            <a:off x="2676368" y="5341741"/>
            <a:ext cx="940465" cy="408620"/>
          </a:xfrm>
          <a:prstGeom prst="roundRect">
            <a:avLst/>
          </a:prstGeom>
          <a:solidFill>
            <a:srgbClr val="9F024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Chef de projet Lot 2</a:t>
            </a:r>
          </a:p>
        </p:txBody>
      </p:sp>
      <p:sp>
        <p:nvSpPr>
          <p:cNvPr id="37" name="Rectangle : coins arrondis 59">
            <a:extLst>
              <a:ext uri="{FF2B5EF4-FFF2-40B4-BE49-F238E27FC236}">
                <a16:creationId xmlns:a16="http://schemas.microsoft.com/office/drawing/2014/main" id="{0F88BB29-FB9A-49E1-B49B-EE3A899795CC}"/>
              </a:ext>
            </a:extLst>
          </p:cNvPr>
          <p:cNvSpPr/>
          <p:nvPr/>
        </p:nvSpPr>
        <p:spPr>
          <a:xfrm>
            <a:off x="1030447" y="5332890"/>
            <a:ext cx="922889" cy="408620"/>
          </a:xfrm>
          <a:prstGeom prst="roundRect">
            <a:avLst/>
          </a:prstGeom>
          <a:solidFill>
            <a:srgbClr val="9F024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rtl="0" hangingPunct="0"/>
            <a:r>
              <a:rPr lang="fr-FR" sz="9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rPr>
              <a:t>Chef de projet Lot 1</a:t>
            </a:r>
          </a:p>
        </p:txBody>
      </p:sp>
      <p:pic>
        <p:nvPicPr>
          <p:cNvPr id="38" name="Picture 12" descr="Onepoint se transforme - CFNEWS">
            <a:extLst>
              <a:ext uri="{FF2B5EF4-FFF2-40B4-BE49-F238E27FC236}">
                <a16:creationId xmlns:a16="http://schemas.microsoft.com/office/drawing/2014/main" id="{31EA55E6-97FE-4DAF-8A12-6CAE11A7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462" y="5773383"/>
            <a:ext cx="687977" cy="1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65C3BC09-353B-4B15-8DE9-798FAC996AD0}"/>
              </a:ext>
            </a:extLst>
          </p:cNvPr>
          <p:cNvCxnSpPr>
            <a:cxnSpLocks/>
            <a:stCxn id="37" idx="3"/>
            <a:endCxn id="36" idx="1"/>
          </p:cNvCxnSpPr>
          <p:nvPr/>
        </p:nvCxnSpPr>
        <p:spPr>
          <a:xfrm>
            <a:off x="1953336" y="5537200"/>
            <a:ext cx="723032" cy="885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Rectangle : coins arrondis 63">
            <a:extLst>
              <a:ext uri="{FF2B5EF4-FFF2-40B4-BE49-F238E27FC236}">
                <a16:creationId xmlns:a16="http://schemas.microsoft.com/office/drawing/2014/main" id="{64F4BB43-CC1A-4584-92FF-706F99DA101B}"/>
              </a:ext>
            </a:extLst>
          </p:cNvPr>
          <p:cNvSpPr/>
          <p:nvPr/>
        </p:nvSpPr>
        <p:spPr>
          <a:xfrm>
            <a:off x="4343954" y="5332890"/>
            <a:ext cx="849142" cy="408620"/>
          </a:xfrm>
          <a:prstGeom prst="roundRect">
            <a:avLst/>
          </a:prstGeom>
          <a:solidFill>
            <a:srgbClr val="9F024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Chef de projet Lot 3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C1BBDE42-FE02-4533-9BE5-F636C2C581C3}"/>
              </a:ext>
            </a:extLst>
          </p:cNvPr>
          <p:cNvCxnSpPr>
            <a:cxnSpLocks/>
            <a:stCxn id="36" idx="3"/>
            <a:endCxn id="40" idx="1"/>
          </p:cNvCxnSpPr>
          <p:nvPr/>
        </p:nvCxnSpPr>
        <p:spPr>
          <a:xfrm flipV="1">
            <a:off x="3616833" y="5537200"/>
            <a:ext cx="727121" cy="8851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460EC68D-88E0-45AB-A29F-83BC55B3DC53}"/>
              </a:ext>
            </a:extLst>
          </p:cNvPr>
          <p:cNvCxnSpPr>
            <a:cxnSpLocks/>
            <a:stCxn id="36" idx="0"/>
            <a:endCxn id="33" idx="2"/>
          </p:cNvCxnSpPr>
          <p:nvPr/>
        </p:nvCxnSpPr>
        <p:spPr>
          <a:xfrm flipV="1">
            <a:off x="3146601" y="4948937"/>
            <a:ext cx="40" cy="392804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Connecteur : en angle 66">
            <a:extLst>
              <a:ext uri="{FF2B5EF4-FFF2-40B4-BE49-F238E27FC236}">
                <a16:creationId xmlns:a16="http://schemas.microsoft.com/office/drawing/2014/main" id="{7875A4B2-6F22-4B78-B30B-F3B7119ADCE2}"/>
              </a:ext>
            </a:extLst>
          </p:cNvPr>
          <p:cNvCxnSpPr>
            <a:cxnSpLocks/>
            <a:stCxn id="34" idx="0"/>
            <a:endCxn id="57" idx="2"/>
          </p:cNvCxnSpPr>
          <p:nvPr/>
        </p:nvCxnSpPr>
        <p:spPr>
          <a:xfrm rot="5400000" flipH="1" flipV="1">
            <a:off x="1924188" y="3282574"/>
            <a:ext cx="626082" cy="1821301"/>
          </a:xfrm>
          <a:prstGeom prst="bentConnector3">
            <a:avLst>
              <a:gd name="adj1" fmla="val 51521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Connecteur : en angle 75">
            <a:extLst>
              <a:ext uri="{FF2B5EF4-FFF2-40B4-BE49-F238E27FC236}">
                <a16:creationId xmlns:a16="http://schemas.microsoft.com/office/drawing/2014/main" id="{398E672B-A3DB-4325-B736-F7BA3BE6E883}"/>
              </a:ext>
            </a:extLst>
          </p:cNvPr>
          <p:cNvCxnSpPr>
            <a:cxnSpLocks/>
            <a:stCxn id="33" idx="0"/>
            <a:endCxn id="57" idx="2"/>
          </p:cNvCxnSpPr>
          <p:nvPr/>
        </p:nvCxnSpPr>
        <p:spPr>
          <a:xfrm rot="5400000" flipH="1" flipV="1">
            <a:off x="2800167" y="4226657"/>
            <a:ext cx="694186" cy="1239"/>
          </a:xfrm>
          <a:prstGeom prst="bentConnector3">
            <a:avLst>
              <a:gd name="adj1" fmla="val 50000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Rectangle : coins arrondis 85">
            <a:extLst>
              <a:ext uri="{FF2B5EF4-FFF2-40B4-BE49-F238E27FC236}">
                <a16:creationId xmlns:a16="http://schemas.microsoft.com/office/drawing/2014/main" id="{2C747C9F-4F31-4A80-AB5F-44B19DB6465F}"/>
              </a:ext>
            </a:extLst>
          </p:cNvPr>
          <p:cNvSpPr/>
          <p:nvPr/>
        </p:nvSpPr>
        <p:spPr>
          <a:xfrm>
            <a:off x="4346860" y="4633959"/>
            <a:ext cx="792000" cy="23836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Ingénieur data</a:t>
            </a:r>
          </a:p>
        </p:txBody>
      </p:sp>
      <p:sp>
        <p:nvSpPr>
          <p:cNvPr id="48" name="Rectangle : coins arrondis 87">
            <a:extLst>
              <a:ext uri="{FF2B5EF4-FFF2-40B4-BE49-F238E27FC236}">
                <a16:creationId xmlns:a16="http://schemas.microsoft.com/office/drawing/2014/main" id="{7F4E6A88-29DA-4A0A-8DDD-BECA172A2656}"/>
              </a:ext>
            </a:extLst>
          </p:cNvPr>
          <p:cNvSpPr/>
          <p:nvPr/>
        </p:nvSpPr>
        <p:spPr>
          <a:xfrm>
            <a:off x="6776539" y="4564839"/>
            <a:ext cx="756000" cy="3745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kumimoji="0" lang="fr-FR" sz="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Délégué à la Protection des Données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AF0C8C2B-A7DA-4D01-B788-17E8C92267B1}"/>
              </a:ext>
            </a:extLst>
          </p:cNvPr>
          <p:cNvCxnSpPr>
            <a:cxnSpLocks/>
            <a:stCxn id="33" idx="3"/>
            <a:endCxn id="46" idx="1"/>
          </p:cNvCxnSpPr>
          <p:nvPr/>
        </p:nvCxnSpPr>
        <p:spPr>
          <a:xfrm flipV="1">
            <a:off x="3616914" y="4753140"/>
            <a:ext cx="729946" cy="8513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ECF49734-F9B1-440B-B7AB-DDAB1AA32207}"/>
              </a:ext>
            </a:extLst>
          </p:cNvPr>
          <p:cNvCxnSpPr>
            <a:cxnSpLocks/>
            <a:stCxn id="46" idx="3"/>
          </p:cNvCxnSpPr>
          <p:nvPr/>
        </p:nvCxnSpPr>
        <p:spPr>
          <a:xfrm flipV="1">
            <a:off x="5138860" y="4752590"/>
            <a:ext cx="422836" cy="55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69BD803D-9652-402D-A0EF-0F2EEB18E5B6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6317696" y="4752123"/>
            <a:ext cx="458843" cy="466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B04D8501-3CC4-46E7-99BC-5CC4C8891AAF}"/>
              </a:ext>
            </a:extLst>
          </p:cNvPr>
          <p:cNvSpPr/>
          <p:nvPr/>
        </p:nvSpPr>
        <p:spPr>
          <a:xfrm>
            <a:off x="166990" y="3333850"/>
            <a:ext cx="8666508" cy="3030274"/>
          </a:xfrm>
          <a:prstGeom prst="rect">
            <a:avLst/>
          </a:prstGeom>
          <a:noFill/>
          <a:ln w="28575" cap="flat">
            <a:solidFill>
              <a:srgbClr val="AF930D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57" name="Rectangle : coins arrondis 118">
            <a:extLst>
              <a:ext uri="{FF2B5EF4-FFF2-40B4-BE49-F238E27FC236}">
                <a16:creationId xmlns:a16="http://schemas.microsoft.com/office/drawing/2014/main" id="{98F12563-7D10-41FD-9356-F60A97B67DAE}"/>
              </a:ext>
            </a:extLst>
          </p:cNvPr>
          <p:cNvSpPr/>
          <p:nvPr/>
        </p:nvSpPr>
        <p:spPr>
          <a:xfrm>
            <a:off x="2508483" y="3641822"/>
            <a:ext cx="1278793" cy="23836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DTN – Direction de projet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710" y="5894335"/>
            <a:ext cx="819247" cy="147193"/>
          </a:xfrm>
          <a:prstGeom prst="rect">
            <a:avLst/>
          </a:prstGeom>
        </p:spPr>
      </p:pic>
      <p:pic>
        <p:nvPicPr>
          <p:cNvPr id="59" name="Picture 10" descr="Ils nous soutiennent | Faire du VTT sans se prendre la ...">
            <a:extLst>
              <a:ext uri="{FF2B5EF4-FFF2-40B4-BE49-F238E27FC236}">
                <a16:creationId xmlns:a16="http://schemas.microsoft.com/office/drawing/2014/main" id="{1391DA3D-5427-4E0B-9A1F-BE18936F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33" y="5759528"/>
            <a:ext cx="716008" cy="1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Ils nous soutiennent | Faire du VTT sans se prendre la ...">
            <a:extLst>
              <a:ext uri="{FF2B5EF4-FFF2-40B4-BE49-F238E27FC236}">
                <a16:creationId xmlns:a16="http://schemas.microsoft.com/office/drawing/2014/main" id="{1391DA3D-5427-4E0B-9A1F-BE18936F7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63" y="5748241"/>
            <a:ext cx="716008" cy="14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6" descr="Fichier:Communaute d agglomeration de la rochelle.sv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3"/>
          <a:stretch/>
        </p:blipFill>
        <p:spPr bwMode="auto">
          <a:xfrm>
            <a:off x="2359973" y="3538792"/>
            <a:ext cx="223444" cy="1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6" descr="Fichier:Communaute d agglomeration de la rochelle.sv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3"/>
          <a:stretch/>
        </p:blipFill>
        <p:spPr bwMode="auto">
          <a:xfrm>
            <a:off x="722486" y="4421858"/>
            <a:ext cx="223444" cy="1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6" descr="Fichier:Communaute d agglomeration de la rochelle.sv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3"/>
          <a:stretch/>
        </p:blipFill>
        <p:spPr bwMode="auto">
          <a:xfrm>
            <a:off x="2570115" y="4479464"/>
            <a:ext cx="223444" cy="1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6" descr="Fichier:Communaute d agglomeration de la rochelle.sv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3"/>
          <a:stretch/>
        </p:blipFill>
        <p:spPr bwMode="auto">
          <a:xfrm>
            <a:off x="4193550" y="4479203"/>
            <a:ext cx="223444" cy="1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6" descr="Fichier:Communaute d agglomeration de la rochelle.sv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3"/>
          <a:stretch/>
        </p:blipFill>
        <p:spPr bwMode="auto">
          <a:xfrm>
            <a:off x="6637697" y="4480195"/>
            <a:ext cx="223444" cy="1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492"/>
          <a:stretch/>
        </p:blipFill>
        <p:spPr>
          <a:xfrm>
            <a:off x="722486" y="916699"/>
            <a:ext cx="6977485" cy="231827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91" t="64848" r="41485" b="29141"/>
          <a:stretch/>
        </p:blipFill>
        <p:spPr bwMode="auto">
          <a:xfrm>
            <a:off x="6043061" y="3098308"/>
            <a:ext cx="504056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91" t="64848" r="41485" b="29141"/>
          <a:stretch/>
        </p:blipFill>
        <p:spPr bwMode="auto">
          <a:xfrm>
            <a:off x="4725347" y="3104054"/>
            <a:ext cx="504056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70" name="Image 6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91" t="64848" r="41485" b="29141"/>
          <a:stretch/>
        </p:blipFill>
        <p:spPr bwMode="auto">
          <a:xfrm>
            <a:off x="4035791" y="3099291"/>
            <a:ext cx="504056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91" t="64848" r="41485" b="29141"/>
          <a:stretch/>
        </p:blipFill>
        <p:spPr bwMode="auto">
          <a:xfrm>
            <a:off x="3355000" y="3097123"/>
            <a:ext cx="504056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91" t="64848" r="41485" b="29141"/>
          <a:stretch/>
        </p:blipFill>
        <p:spPr bwMode="auto">
          <a:xfrm>
            <a:off x="2718077" y="3105456"/>
            <a:ext cx="504056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91" t="64848" r="41485" b="29141"/>
          <a:stretch/>
        </p:blipFill>
        <p:spPr bwMode="auto">
          <a:xfrm>
            <a:off x="2036530" y="3104637"/>
            <a:ext cx="504056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74" name="Image 7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91" t="64848" r="41485" b="29141"/>
          <a:stretch/>
        </p:blipFill>
        <p:spPr bwMode="auto">
          <a:xfrm>
            <a:off x="6948768" y="3101998"/>
            <a:ext cx="504056" cy="2160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sp>
        <p:nvSpPr>
          <p:cNvPr id="4" name="Triangle isocèle 3"/>
          <p:cNvSpPr/>
          <p:nvPr/>
        </p:nvSpPr>
        <p:spPr>
          <a:xfrm rot="10800000">
            <a:off x="5389382" y="3019164"/>
            <a:ext cx="504056" cy="576064"/>
          </a:xfrm>
          <a:prstGeom prst="triangle">
            <a:avLst/>
          </a:prstGeom>
          <a:solidFill>
            <a:srgbClr val="AF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 : coins arrondis 76">
            <a:extLst>
              <a:ext uri="{FF2B5EF4-FFF2-40B4-BE49-F238E27FC236}">
                <a16:creationId xmlns:a16="http://schemas.microsoft.com/office/drawing/2014/main" id="{1013B1A6-5AF8-45EB-97F5-633CC5DE4B68}"/>
              </a:ext>
            </a:extLst>
          </p:cNvPr>
          <p:cNvSpPr/>
          <p:nvPr/>
        </p:nvSpPr>
        <p:spPr bwMode="auto">
          <a:xfrm>
            <a:off x="7621828" y="5349916"/>
            <a:ext cx="964511" cy="374568"/>
          </a:xfrm>
          <a:prstGeom prst="roundRect">
            <a:avLst/>
          </a:prstGeom>
          <a:solidFill>
            <a:srgbClr val="FFFFFF"/>
          </a:solidFill>
          <a:ln w="12700" cap="flat">
            <a:solidFill>
              <a:srgbClr val="1C4D9C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spc="0" normalizeH="0" baseline="0" dirty="0">
                <a:ln>
                  <a:noFill/>
                </a:ln>
                <a:solidFill>
                  <a:srgbClr val="1C4D9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DSI Université (hébergement)</a:t>
            </a:r>
          </a:p>
        </p:txBody>
      </p:sp>
      <p:pic>
        <p:nvPicPr>
          <p:cNvPr id="55" name="Picture 14" descr="Université de la Rochelle — Wikipédia">
            <a:extLst>
              <a:ext uri="{FF2B5EF4-FFF2-40B4-BE49-F238E27FC236}">
                <a16:creationId xmlns:a16="http://schemas.microsoft.com/office/drawing/2014/main" id="{1986EDB6-E758-4BC9-8516-89203C449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539" y="5226102"/>
            <a:ext cx="214070" cy="2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 : coins arrondis 86">
            <a:extLst>
              <a:ext uri="{FF2B5EF4-FFF2-40B4-BE49-F238E27FC236}">
                <a16:creationId xmlns:a16="http://schemas.microsoft.com/office/drawing/2014/main" id="{40B85223-B9CB-4D4E-A284-70A9379B842A}"/>
              </a:ext>
            </a:extLst>
          </p:cNvPr>
          <p:cNvSpPr/>
          <p:nvPr/>
        </p:nvSpPr>
        <p:spPr bwMode="auto">
          <a:xfrm>
            <a:off x="7762537" y="4574369"/>
            <a:ext cx="756000" cy="3745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Responsable de la Sécurité des SI</a:t>
            </a:r>
          </a:p>
        </p:txBody>
      </p:sp>
      <p:pic>
        <p:nvPicPr>
          <p:cNvPr id="78" name="Picture 46" descr="Fichier:Communaute d agglomeration de la rochelle.sv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3"/>
          <a:stretch/>
        </p:blipFill>
        <p:spPr bwMode="auto">
          <a:xfrm>
            <a:off x="7621884" y="4484043"/>
            <a:ext cx="223444" cy="1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 : coins arrondis 85">
            <a:extLst>
              <a:ext uri="{FF2B5EF4-FFF2-40B4-BE49-F238E27FC236}">
                <a16:creationId xmlns:a16="http://schemas.microsoft.com/office/drawing/2014/main" id="{2C747C9F-4F31-4A80-AB5F-44B19DB6465F}"/>
              </a:ext>
            </a:extLst>
          </p:cNvPr>
          <p:cNvSpPr/>
          <p:nvPr/>
        </p:nvSpPr>
        <p:spPr bwMode="auto">
          <a:xfrm>
            <a:off x="5543867" y="4578611"/>
            <a:ext cx="792000" cy="37456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Administratrice Générale des Données</a:t>
            </a:r>
          </a:p>
        </p:txBody>
      </p:sp>
      <p:pic>
        <p:nvPicPr>
          <p:cNvPr id="61" name="Picture 46" descr="Fichier:Communaute d agglomeration de la rochelle.sv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3"/>
          <a:stretch/>
        </p:blipFill>
        <p:spPr bwMode="auto">
          <a:xfrm>
            <a:off x="5391866" y="4479203"/>
            <a:ext cx="223444" cy="1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Connecteur : en angle 97">
            <a:extLst>
              <a:ext uri="{FF2B5EF4-FFF2-40B4-BE49-F238E27FC236}">
                <a16:creationId xmlns:a16="http://schemas.microsoft.com/office/drawing/2014/main" id="{9A19C35B-4083-4199-95C2-350B38A07DA7}"/>
              </a:ext>
            </a:extLst>
          </p:cNvPr>
          <p:cNvCxnSpPr>
            <a:cxnSpLocks/>
            <a:stCxn id="79" idx="0"/>
            <a:endCxn id="57" idx="2"/>
          </p:cNvCxnSpPr>
          <p:nvPr/>
        </p:nvCxnSpPr>
        <p:spPr>
          <a:xfrm rot="16200000" flipV="1">
            <a:off x="4194660" y="2833403"/>
            <a:ext cx="698428" cy="2791987"/>
          </a:xfrm>
          <a:prstGeom prst="bentConnector3">
            <a:avLst>
              <a:gd name="adj1" fmla="val 56137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Connecteur : en angle 79">
            <a:extLst>
              <a:ext uri="{FF2B5EF4-FFF2-40B4-BE49-F238E27FC236}">
                <a16:creationId xmlns:a16="http://schemas.microsoft.com/office/drawing/2014/main" id="{93AD3D5B-26FF-4869-A608-27380885D6B2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5461326" y="2670489"/>
            <a:ext cx="400979" cy="4957443"/>
          </a:xfrm>
          <a:prstGeom prst="bentConnector3">
            <a:avLst>
              <a:gd name="adj1" fmla="val 46041"/>
            </a:avLst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6" name="ZoneTexte 75">
            <a:extLst>
              <a:ext uri="{FF2B5EF4-FFF2-40B4-BE49-F238E27FC236}">
                <a16:creationId xmlns:a16="http://schemas.microsoft.com/office/drawing/2014/main" id="{28C30763-D0AC-40C8-A9D8-9EAFA85F33AA}"/>
              </a:ext>
            </a:extLst>
          </p:cNvPr>
          <p:cNvSpPr txBox="1"/>
          <p:nvPr/>
        </p:nvSpPr>
        <p:spPr bwMode="auto">
          <a:xfrm>
            <a:off x="716330" y="5912440"/>
            <a:ext cx="118397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>
                <a:ln>
                  <a:noFill/>
                </a:ln>
                <a:solidFill>
                  <a:srgbClr val="1C4D9C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COCOR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 dirty="0">
                <a:solidFill>
                  <a:srgbClr val="1C4D9C"/>
                </a:solidFill>
              </a:rPr>
              <a:t>hebdomadaire</a:t>
            </a:r>
            <a:endParaRPr kumimoji="0" lang="fr-FR" sz="1400" b="1" i="0" u="none" strike="noStrike" cap="none" spc="0" normalizeH="0" baseline="0" dirty="0">
              <a:ln>
                <a:noFill/>
              </a:ln>
              <a:solidFill>
                <a:srgbClr val="1C4D9C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872FD488-882F-4E02-B40A-789742EBCA88}"/>
              </a:ext>
            </a:extLst>
          </p:cNvPr>
          <p:cNvSpPr txBox="1"/>
          <p:nvPr/>
        </p:nvSpPr>
        <p:spPr bwMode="auto">
          <a:xfrm>
            <a:off x="182152" y="3284984"/>
            <a:ext cx="1150313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spc="0" normalizeH="0" baseline="0" dirty="0">
                <a:ln>
                  <a:noFill/>
                </a:ln>
                <a:solidFill>
                  <a:srgbClr val="AF930D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COTECH Projet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400" b="1" dirty="0">
                <a:solidFill>
                  <a:srgbClr val="AF930D"/>
                </a:solidFill>
              </a:rPr>
              <a:t>bimestriel</a:t>
            </a:r>
            <a:endParaRPr kumimoji="0" lang="fr-FR" sz="1400" b="1" i="0" u="none" strike="noStrike" cap="none" spc="0" normalizeH="0" baseline="0" dirty="0">
              <a:ln>
                <a:noFill/>
              </a:ln>
              <a:solidFill>
                <a:srgbClr val="AF930D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34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7229500" name="Slide Number Placeholder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9B287C0E-F56F-1F98-CCEC-7AF2772E0031}" type="slidenum">
              <a:rPr lang="fr-FR"/>
              <a:t>13</a:t>
            </a:fld>
            <a:endParaRPr lang="fr-FR" dirty="0"/>
          </a:p>
        </p:txBody>
      </p:sp>
      <p:sp>
        <p:nvSpPr>
          <p:cNvPr id="701924559" name="AutoShape 2"/>
          <p:cNvSpPr txBox="1">
            <a:spLocks noChangeAspect="1" noChangeArrowheads="1"/>
          </p:cNvSpPr>
          <p:nvPr/>
        </p:nvSpPr>
        <p:spPr bwMode="auto">
          <a:xfrm>
            <a:off x="1708209" y="0"/>
            <a:ext cx="8693091" cy="542922"/>
          </a:xfrm>
          <a:prstGeom prst="rect">
            <a:avLst/>
          </a:prstGeom>
          <a:noFill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2800" b="1" dirty="0">
                <a:solidFill>
                  <a:schemeClr val="bg1"/>
                </a:solidFill>
              </a:rPr>
              <a:t>Avancement du projet</a:t>
            </a:r>
            <a:endParaRPr dirty="0"/>
          </a:p>
        </p:txBody>
      </p:sp>
      <p:sp>
        <p:nvSpPr>
          <p:cNvPr id="7" name=" 6"/>
          <p:cNvSpPr/>
          <p:nvPr/>
        </p:nvSpPr>
        <p:spPr bwMode="auto">
          <a:xfrm>
            <a:off x="3388970" y="2684985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" name="Rectangle 11"/>
          <p:cNvSpPr/>
          <p:nvPr/>
        </p:nvSpPr>
        <p:spPr bwMode="auto">
          <a:xfrm>
            <a:off x="1271464" y="943339"/>
            <a:ext cx="62408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Phase 1 (2020-2022)</a:t>
            </a:r>
          </a:p>
          <a:p>
            <a:r>
              <a:rPr lang="fr-FR" sz="2800" dirty="0"/>
              <a:t>De l’expression du besoin au prototypage</a:t>
            </a:r>
          </a:p>
        </p:txBody>
      </p:sp>
      <p:sp>
        <p:nvSpPr>
          <p:cNvPr id="24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 bwMode="auto">
          <a:xfrm>
            <a:off x="1387522" y="2276872"/>
            <a:ext cx="1483031" cy="859540"/>
          </a:xfrm>
          <a:prstGeom prst="homePlat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567608" y="2276872"/>
            <a:ext cx="6997649" cy="859540"/>
            <a:chOff x="2189480" y="2153920"/>
            <a:chExt cx="7213599" cy="1137920"/>
          </a:xfrm>
          <a:solidFill>
            <a:srgbClr val="00489C"/>
          </a:solidFill>
        </p:grpSpPr>
        <p:sp>
          <p:nvSpPr>
            <p:cNvPr id="26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 bwMode="auto">
          <a:xfrm>
            <a:off x="1387522" y="3223194"/>
            <a:ext cx="1483031" cy="859540"/>
          </a:xfrm>
          <a:prstGeom prst="homePlate">
            <a:avLst/>
          </a:prstGeom>
          <a:solidFill>
            <a:srgbClr val="97C2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2567608" y="3223194"/>
            <a:ext cx="6997649" cy="859540"/>
            <a:chOff x="2189480" y="2153920"/>
            <a:chExt cx="7213599" cy="1137920"/>
          </a:xfrm>
          <a:solidFill>
            <a:srgbClr val="97C218"/>
          </a:solidFill>
        </p:grpSpPr>
        <p:sp>
          <p:nvSpPr>
            <p:cNvPr id="30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 bwMode="auto">
          <a:xfrm>
            <a:off x="1387522" y="4169514"/>
            <a:ext cx="1483031" cy="859540"/>
          </a:xfrm>
          <a:prstGeom prst="homePlat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1F283355-3C29-4FB8-A131-09D9EB725ACF}"/>
              </a:ext>
            </a:extLst>
          </p:cNvPr>
          <p:cNvGrpSpPr/>
          <p:nvPr/>
        </p:nvGrpSpPr>
        <p:grpSpPr>
          <a:xfrm>
            <a:off x="2567608" y="4169514"/>
            <a:ext cx="6997649" cy="859540"/>
            <a:chOff x="2189480" y="2153920"/>
            <a:chExt cx="7213599" cy="1137920"/>
          </a:xfrm>
          <a:solidFill>
            <a:srgbClr val="00489C"/>
          </a:solidFill>
        </p:grpSpPr>
        <p:sp>
          <p:nvSpPr>
            <p:cNvPr id="34" name="Arrow: Chevron 14">
              <a:extLst>
                <a:ext uri="{FF2B5EF4-FFF2-40B4-BE49-F238E27FC236}">
                  <a16:creationId xmlns:a16="http://schemas.microsoft.com/office/drawing/2014/main" id="{7CEDD191-1D4E-49C5-8444-8F22619709F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065D71D-6D12-4F7F-8EFA-813DA9004804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 bwMode="auto">
          <a:xfrm>
            <a:off x="1397566" y="2498397"/>
            <a:ext cx="1274401" cy="353943"/>
          </a:xfrm>
          <a:prstGeom prst="rect">
            <a:avLst/>
          </a:prstGeom>
          <a:solidFill>
            <a:srgbClr val="00489C"/>
          </a:solidFill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sz="1700" b="1" dirty="0">
                <a:solidFill>
                  <a:prstClr val="white"/>
                </a:solidFill>
              </a:rPr>
              <a:t>Préparation</a:t>
            </a:r>
            <a:endParaRPr lang="en-GB" sz="4000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 bwMode="auto">
          <a:xfrm>
            <a:off x="1397566" y="3454254"/>
            <a:ext cx="101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Cadrage</a:t>
            </a:r>
            <a:endParaRPr lang="en-GB" sz="4000" b="1" kern="12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 bwMode="auto">
          <a:xfrm>
            <a:off x="1397566" y="4397155"/>
            <a:ext cx="141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Prototypage</a:t>
            </a:r>
            <a:endParaRPr lang="en-GB" sz="4000" b="1" kern="12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6622EE78-8826-4D13-896F-3CE387814C90}"/>
              </a:ext>
            </a:extLst>
          </p:cNvPr>
          <p:cNvSpPr txBox="1"/>
          <p:nvPr/>
        </p:nvSpPr>
        <p:spPr bwMode="auto">
          <a:xfrm>
            <a:off x="2612055" y="2413610"/>
            <a:ext cx="6913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fr-FR" sz="1600" dirty="0">
                <a:solidFill>
                  <a:schemeClr val="bg1"/>
                </a:solidFill>
              </a:rPr>
              <a:t>Rédaction du cahier des charges, consultation, analyse des offres et notification des prestataires</a:t>
            </a:r>
          </a:p>
          <a:p>
            <a:pPr lvl="1">
              <a:defRPr/>
            </a:pP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0" name="TextBox 37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 bwMode="auto">
          <a:xfrm>
            <a:off x="2573539" y="2945378"/>
            <a:ext cx="6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Rédaction des spécifications, du plan d’assurance qualité, de la méthodologie d’écoconception, de l’analyse d’impact sur la vie privée et du plan d’assurance sécurité</a:t>
            </a:r>
          </a:p>
          <a:p>
            <a:pPr lvl="1">
              <a:defRPr/>
            </a:pP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3A837B94-CD7C-46F8-B906-D4E292308213}"/>
              </a:ext>
            </a:extLst>
          </p:cNvPr>
          <p:cNvSpPr txBox="1"/>
          <p:nvPr/>
        </p:nvSpPr>
        <p:spPr bwMode="auto">
          <a:xfrm>
            <a:off x="2606036" y="4157430"/>
            <a:ext cx="676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fr-FR" sz="1600" dirty="0">
                <a:solidFill>
                  <a:schemeClr val="bg1"/>
                </a:solidFill>
              </a:rPr>
              <a:t>Réalisation du socle de la plateforme (backoffice et </a:t>
            </a:r>
            <a:r>
              <a:rPr lang="fr-FR" sz="1600" dirty="0" err="1">
                <a:solidFill>
                  <a:schemeClr val="bg1"/>
                </a:solidFill>
              </a:rPr>
              <a:t>frontoffice</a:t>
            </a:r>
            <a:r>
              <a:rPr lang="fr-FR" sz="1600" dirty="0">
                <a:solidFill>
                  <a:schemeClr val="bg1"/>
                </a:solidFill>
              </a:rPr>
              <a:t>)</a:t>
            </a:r>
          </a:p>
          <a:p>
            <a:pPr lvl="1">
              <a:defRPr/>
            </a:pPr>
            <a:r>
              <a:rPr lang="fr-FR" sz="1600" dirty="0">
                <a:solidFill>
                  <a:schemeClr val="bg1"/>
                </a:solidFill>
              </a:rPr>
              <a:t>Réalisation des principes de design et les maquettes graphiques</a:t>
            </a:r>
          </a:p>
          <a:p>
            <a:pPr lvl="1">
              <a:defRPr/>
            </a:pPr>
            <a:r>
              <a:rPr lang="fr-FR" sz="1600" dirty="0">
                <a:solidFill>
                  <a:schemeClr val="bg1"/>
                </a:solidFill>
              </a:rPr>
              <a:t>Intégration de la première version des cas d’usage BAT1 et DAT2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854" y="5363606"/>
            <a:ext cx="7010360" cy="130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0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7229500" name="Slide Number Placeholder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9B287C0E-F56F-1F98-CCEC-7AF2772E0031}" type="slidenum">
              <a:rPr lang="fr-FR"/>
              <a:t>14</a:t>
            </a:fld>
            <a:endParaRPr lang="fr-FR"/>
          </a:p>
        </p:txBody>
      </p:sp>
      <p:sp>
        <p:nvSpPr>
          <p:cNvPr id="701924559" name="AutoShape 2"/>
          <p:cNvSpPr txBox="1">
            <a:spLocks noChangeAspect="1" noChangeArrowheads="1"/>
          </p:cNvSpPr>
          <p:nvPr/>
        </p:nvSpPr>
        <p:spPr bwMode="auto">
          <a:xfrm>
            <a:off x="1708209" y="0"/>
            <a:ext cx="8693091" cy="542922"/>
          </a:xfrm>
          <a:prstGeom prst="rect">
            <a:avLst/>
          </a:prstGeom>
          <a:noFill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2800" b="1" dirty="0">
                <a:solidFill>
                  <a:schemeClr val="bg1"/>
                </a:solidFill>
              </a:rPr>
              <a:t>Avancement du projet</a:t>
            </a:r>
            <a:endParaRPr dirty="0"/>
          </a:p>
        </p:txBody>
      </p:sp>
      <p:sp>
        <p:nvSpPr>
          <p:cNvPr id="7" name=" 6"/>
          <p:cNvSpPr/>
          <p:nvPr/>
        </p:nvSpPr>
        <p:spPr bwMode="auto">
          <a:xfrm>
            <a:off x="6409787" y="2349753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2" name="Rectangle 11"/>
          <p:cNvSpPr/>
          <p:nvPr/>
        </p:nvSpPr>
        <p:spPr bwMode="auto">
          <a:xfrm>
            <a:off x="1271464" y="692696"/>
            <a:ext cx="89066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Phase 2 (2023-2024)</a:t>
            </a:r>
          </a:p>
          <a:p>
            <a:r>
              <a:rPr lang="fr-FR" sz="2800" dirty="0"/>
              <a:t>Du prototypage à la version 1 : vers un Commun numérique</a:t>
            </a:r>
          </a:p>
        </p:txBody>
      </p:sp>
      <p:sp>
        <p:nvSpPr>
          <p:cNvPr id="19" name=" 18"/>
          <p:cNvSpPr/>
          <p:nvPr/>
        </p:nvSpPr>
        <p:spPr bwMode="auto">
          <a:xfrm>
            <a:off x="3388970" y="2266246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24" name="Arrow: Pentagon 1">
            <a:extLst>
              <a:ext uri="{FF2B5EF4-FFF2-40B4-BE49-F238E27FC236}">
                <a16:creationId xmlns:a16="http://schemas.microsoft.com/office/drawing/2014/main" id="{E20D09A7-83DA-47D7-8835-65AA6E22E227}"/>
              </a:ext>
            </a:extLst>
          </p:cNvPr>
          <p:cNvSpPr/>
          <p:nvPr/>
        </p:nvSpPr>
        <p:spPr bwMode="auto">
          <a:xfrm>
            <a:off x="1387522" y="1858133"/>
            <a:ext cx="1483031" cy="859540"/>
          </a:xfrm>
          <a:prstGeom prst="homePlat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F75430F2-C29B-490A-A12B-C953EE76E860}"/>
              </a:ext>
            </a:extLst>
          </p:cNvPr>
          <p:cNvGrpSpPr/>
          <p:nvPr/>
        </p:nvGrpSpPr>
        <p:grpSpPr>
          <a:xfrm>
            <a:off x="2567608" y="1858133"/>
            <a:ext cx="6997649" cy="859540"/>
            <a:chOff x="2189480" y="2153920"/>
            <a:chExt cx="7213599" cy="1137920"/>
          </a:xfrm>
          <a:solidFill>
            <a:srgbClr val="00489C"/>
          </a:solidFill>
        </p:grpSpPr>
        <p:sp>
          <p:nvSpPr>
            <p:cNvPr id="26" name="Arrow: Chevron 2">
              <a:extLst>
                <a:ext uri="{FF2B5EF4-FFF2-40B4-BE49-F238E27FC236}">
                  <a16:creationId xmlns:a16="http://schemas.microsoft.com/office/drawing/2014/main" id="{E4902C58-E153-4BF7-950A-D1AAB4AFC98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AE41742-CF4A-4F94-8B35-9ACD7CFFA56B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 bwMode="auto">
          <a:xfrm>
            <a:off x="1387522" y="2804455"/>
            <a:ext cx="1483031" cy="859540"/>
          </a:xfrm>
          <a:prstGeom prst="homePlate">
            <a:avLst/>
          </a:prstGeom>
          <a:solidFill>
            <a:srgbClr val="97C2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2567608" y="2804455"/>
            <a:ext cx="6997649" cy="859540"/>
            <a:chOff x="2189480" y="2153920"/>
            <a:chExt cx="7213599" cy="1137920"/>
          </a:xfrm>
          <a:solidFill>
            <a:srgbClr val="97C218"/>
          </a:solidFill>
        </p:grpSpPr>
        <p:sp>
          <p:nvSpPr>
            <p:cNvPr id="30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 bwMode="auto">
          <a:xfrm>
            <a:off x="1387522" y="3750775"/>
            <a:ext cx="1483031" cy="859540"/>
          </a:xfrm>
          <a:prstGeom prst="homePlat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1F283355-3C29-4FB8-A131-09D9EB725ACF}"/>
              </a:ext>
            </a:extLst>
          </p:cNvPr>
          <p:cNvGrpSpPr/>
          <p:nvPr/>
        </p:nvGrpSpPr>
        <p:grpSpPr>
          <a:xfrm>
            <a:off x="2567608" y="3750775"/>
            <a:ext cx="6997649" cy="859540"/>
            <a:chOff x="2189480" y="2153920"/>
            <a:chExt cx="7213599" cy="1137920"/>
          </a:xfrm>
          <a:solidFill>
            <a:srgbClr val="00489C"/>
          </a:solidFill>
        </p:grpSpPr>
        <p:sp>
          <p:nvSpPr>
            <p:cNvPr id="34" name="Arrow: Chevron 14">
              <a:extLst>
                <a:ext uri="{FF2B5EF4-FFF2-40B4-BE49-F238E27FC236}">
                  <a16:creationId xmlns:a16="http://schemas.microsoft.com/office/drawing/2014/main" id="{7CEDD191-1D4E-49C5-8444-8F22619709F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065D71D-6D12-4F7F-8EFA-813DA9004804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26">
            <a:extLst>
              <a:ext uri="{FF2B5EF4-FFF2-40B4-BE49-F238E27FC236}">
                <a16:creationId xmlns:a16="http://schemas.microsoft.com/office/drawing/2014/main" id="{72A83EA8-E44D-4CC9-982F-1B8B609D21F2}"/>
              </a:ext>
            </a:extLst>
          </p:cNvPr>
          <p:cNvSpPr txBox="1"/>
          <p:nvPr/>
        </p:nvSpPr>
        <p:spPr bwMode="auto">
          <a:xfrm>
            <a:off x="1534131" y="2095200"/>
            <a:ext cx="960841" cy="353943"/>
          </a:xfrm>
          <a:prstGeom prst="rect">
            <a:avLst/>
          </a:prstGeom>
          <a:solidFill>
            <a:srgbClr val="00489C"/>
          </a:solidFill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sz="1700" b="1" dirty="0">
                <a:solidFill>
                  <a:prstClr val="white"/>
                </a:solidFill>
              </a:rPr>
              <a:t>Socle</a:t>
            </a:r>
            <a:endParaRPr lang="en-GB" sz="4000" b="1" kern="1200" dirty="0">
              <a:solidFill>
                <a:srgbClr val="FFFFFF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7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 bwMode="auto">
          <a:xfrm>
            <a:off x="1397566" y="3035515"/>
            <a:ext cx="120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Ouverture</a:t>
            </a:r>
            <a:endParaRPr lang="en-GB" sz="4000" b="1" kern="12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8" name="TextBox 28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 bwMode="auto">
          <a:xfrm>
            <a:off x="1397566" y="3992606"/>
            <a:ext cx="141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 d’usage</a:t>
            </a:r>
            <a:endParaRPr lang="en-GB" sz="4000" b="1" kern="12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0" name="TextBox 37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 bwMode="auto">
          <a:xfrm>
            <a:off x="2636273" y="3015679"/>
            <a:ext cx="6829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Ouverture interne aux acteurs LRTZC (2024)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3A837B94-CD7C-46F8-B906-D4E292308213}"/>
              </a:ext>
            </a:extLst>
          </p:cNvPr>
          <p:cNvSpPr txBox="1"/>
          <p:nvPr/>
        </p:nvSpPr>
        <p:spPr bwMode="auto">
          <a:xfrm>
            <a:off x="2592345" y="3869495"/>
            <a:ext cx="6764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fr-FR" sz="1600" dirty="0">
                <a:solidFill>
                  <a:schemeClr val="bg1"/>
                </a:solidFill>
              </a:rPr>
              <a:t>Intégration de nouveaux cas d’usage (carbone bleu) et nouvelles versions des cas d’usage existants (BAT1 et DAT2)</a:t>
            </a:r>
          </a:p>
        </p:txBody>
      </p:sp>
      <p:sp>
        <p:nvSpPr>
          <p:cNvPr id="49" name=" 48"/>
          <p:cNvSpPr/>
          <p:nvPr/>
        </p:nvSpPr>
        <p:spPr bwMode="auto">
          <a:xfrm>
            <a:off x="6409787" y="4240976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50" name="Arrow: Pentagon 8">
            <a:extLst>
              <a:ext uri="{FF2B5EF4-FFF2-40B4-BE49-F238E27FC236}">
                <a16:creationId xmlns:a16="http://schemas.microsoft.com/office/drawing/2014/main" id="{83FC3BF6-085A-465A-AC29-C6850C13445A}"/>
              </a:ext>
            </a:extLst>
          </p:cNvPr>
          <p:cNvSpPr/>
          <p:nvPr/>
        </p:nvSpPr>
        <p:spPr bwMode="auto">
          <a:xfrm>
            <a:off x="1387522" y="4695678"/>
            <a:ext cx="1483031" cy="859540"/>
          </a:xfrm>
          <a:prstGeom prst="homePlate">
            <a:avLst/>
          </a:prstGeom>
          <a:solidFill>
            <a:srgbClr val="97C2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Group 9">
            <a:extLst>
              <a:ext uri="{FF2B5EF4-FFF2-40B4-BE49-F238E27FC236}">
                <a16:creationId xmlns:a16="http://schemas.microsoft.com/office/drawing/2014/main" id="{C62A3799-0CD7-4C64-8242-AC9EA24CA07C}"/>
              </a:ext>
            </a:extLst>
          </p:cNvPr>
          <p:cNvGrpSpPr/>
          <p:nvPr/>
        </p:nvGrpSpPr>
        <p:grpSpPr>
          <a:xfrm>
            <a:off x="2567608" y="4695678"/>
            <a:ext cx="6997649" cy="859540"/>
            <a:chOff x="2189480" y="2153920"/>
            <a:chExt cx="7213599" cy="1137920"/>
          </a:xfrm>
          <a:solidFill>
            <a:srgbClr val="97C218"/>
          </a:solidFill>
        </p:grpSpPr>
        <p:sp>
          <p:nvSpPr>
            <p:cNvPr id="52" name="Arrow: Chevron 10">
              <a:extLst>
                <a:ext uri="{FF2B5EF4-FFF2-40B4-BE49-F238E27FC236}">
                  <a16:creationId xmlns:a16="http://schemas.microsoft.com/office/drawing/2014/main" id="{69D05AF8-0362-40E3-A7E7-10278B88F503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0053719-8142-4D73-BD76-5FA6F7C9E069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4" name="TextBox 27">
            <a:extLst>
              <a:ext uri="{FF2B5EF4-FFF2-40B4-BE49-F238E27FC236}">
                <a16:creationId xmlns:a16="http://schemas.microsoft.com/office/drawing/2014/main" id="{AF674A17-AAE5-4964-89E9-E927EF4D90FD}"/>
              </a:ext>
            </a:extLst>
          </p:cNvPr>
          <p:cNvSpPr txBox="1"/>
          <p:nvPr/>
        </p:nvSpPr>
        <p:spPr bwMode="auto">
          <a:xfrm>
            <a:off x="1397566" y="4926738"/>
            <a:ext cx="1208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Ajouts</a:t>
            </a:r>
            <a:endParaRPr lang="en-GB" sz="4000" b="1" kern="12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55" name="TextBox 37">
            <a:extLst>
              <a:ext uri="{FF2B5EF4-FFF2-40B4-BE49-F238E27FC236}">
                <a16:creationId xmlns:a16="http://schemas.microsoft.com/office/drawing/2014/main" id="{D21EF9FC-F363-4D04-8D70-B84B5D145B65}"/>
              </a:ext>
            </a:extLst>
          </p:cNvPr>
          <p:cNvSpPr txBox="1"/>
          <p:nvPr/>
        </p:nvSpPr>
        <p:spPr bwMode="auto">
          <a:xfrm>
            <a:off x="2616738" y="4519067"/>
            <a:ext cx="6829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fr-FR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Enrichissement des bibliothèques (données, traitements, restitutions, tableaux de bord)</a:t>
            </a:r>
          </a:p>
          <a:p>
            <a:pPr lvl="1">
              <a:defRPr/>
            </a:pP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6" name="Arrow: Pentagon 12">
            <a:extLst>
              <a:ext uri="{FF2B5EF4-FFF2-40B4-BE49-F238E27FC236}">
                <a16:creationId xmlns:a16="http://schemas.microsoft.com/office/drawing/2014/main" id="{8645047F-D9CB-4CC1-BC0F-1C4292F5A94A}"/>
              </a:ext>
            </a:extLst>
          </p:cNvPr>
          <p:cNvSpPr/>
          <p:nvPr/>
        </p:nvSpPr>
        <p:spPr bwMode="auto">
          <a:xfrm>
            <a:off x="1401213" y="5668894"/>
            <a:ext cx="1483031" cy="859540"/>
          </a:xfrm>
          <a:prstGeom prst="homePlat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Group 13">
            <a:extLst>
              <a:ext uri="{FF2B5EF4-FFF2-40B4-BE49-F238E27FC236}">
                <a16:creationId xmlns:a16="http://schemas.microsoft.com/office/drawing/2014/main" id="{1F283355-3C29-4FB8-A131-09D9EB725ACF}"/>
              </a:ext>
            </a:extLst>
          </p:cNvPr>
          <p:cNvGrpSpPr/>
          <p:nvPr/>
        </p:nvGrpSpPr>
        <p:grpSpPr>
          <a:xfrm>
            <a:off x="2581299" y="5668894"/>
            <a:ext cx="6997649" cy="859540"/>
            <a:chOff x="2189480" y="2153920"/>
            <a:chExt cx="7213599" cy="1137920"/>
          </a:xfrm>
          <a:solidFill>
            <a:srgbClr val="00489C"/>
          </a:solidFill>
        </p:grpSpPr>
        <p:sp>
          <p:nvSpPr>
            <p:cNvPr id="58" name="Arrow: Chevron 14">
              <a:extLst>
                <a:ext uri="{FF2B5EF4-FFF2-40B4-BE49-F238E27FC236}">
                  <a16:creationId xmlns:a16="http://schemas.microsoft.com/office/drawing/2014/main" id="{7CEDD191-1D4E-49C5-8444-8F22619709F6}"/>
                </a:ext>
              </a:extLst>
            </p:cNvPr>
            <p:cNvSpPr/>
            <p:nvPr/>
          </p:nvSpPr>
          <p:spPr>
            <a:xfrm>
              <a:off x="2189480" y="2153920"/>
              <a:ext cx="7172960" cy="1137920"/>
            </a:xfrm>
            <a:prstGeom prst="chevron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065D71D-6D12-4F7F-8EFA-813DA9004804}"/>
                </a:ext>
              </a:extLst>
            </p:cNvPr>
            <p:cNvSpPr/>
            <p:nvPr/>
          </p:nvSpPr>
          <p:spPr>
            <a:xfrm>
              <a:off x="7779408" y="2153920"/>
              <a:ext cx="1623671" cy="113792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0" name="TextBox 28">
            <a:extLst>
              <a:ext uri="{FF2B5EF4-FFF2-40B4-BE49-F238E27FC236}">
                <a16:creationId xmlns:a16="http://schemas.microsoft.com/office/drawing/2014/main" id="{F09FA8CE-2609-4B18-A96B-C2D56CF5BE9D}"/>
              </a:ext>
            </a:extLst>
          </p:cNvPr>
          <p:cNvSpPr txBox="1"/>
          <p:nvPr/>
        </p:nvSpPr>
        <p:spPr bwMode="auto">
          <a:xfrm>
            <a:off x="1411257" y="5910725"/>
            <a:ext cx="141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Réplication</a:t>
            </a:r>
            <a:endParaRPr lang="en-GB" sz="4000" b="1" kern="1200" dirty="0">
              <a:solidFill>
                <a:schemeClr val="bg1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3A837B94-CD7C-46F8-B906-D4E292308213}"/>
              </a:ext>
            </a:extLst>
          </p:cNvPr>
          <p:cNvSpPr txBox="1"/>
          <p:nvPr/>
        </p:nvSpPr>
        <p:spPr bwMode="auto">
          <a:xfrm>
            <a:off x="2606036" y="5787614"/>
            <a:ext cx="6764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fr-FR" sz="1600" dirty="0">
                <a:solidFill>
                  <a:schemeClr val="bg1"/>
                </a:solidFill>
              </a:rPr>
              <a:t>Lancement d’une démarche de Commun numérique (structuration de la gouvernance et de la communauté)</a:t>
            </a:r>
          </a:p>
        </p:txBody>
      </p:sp>
      <p:sp>
        <p:nvSpPr>
          <p:cNvPr id="62" name=" 61"/>
          <p:cNvSpPr/>
          <p:nvPr/>
        </p:nvSpPr>
        <p:spPr bwMode="auto">
          <a:xfrm>
            <a:off x="6423478" y="6159095"/>
            <a:ext cx="2549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82514175-C55D-4D70-8FD9-354F6426F521}"/>
              </a:ext>
            </a:extLst>
          </p:cNvPr>
          <p:cNvSpPr txBox="1"/>
          <p:nvPr/>
        </p:nvSpPr>
        <p:spPr bwMode="auto">
          <a:xfrm>
            <a:off x="2652214" y="1877923"/>
            <a:ext cx="6836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fr-FR" sz="1600" dirty="0">
                <a:solidFill>
                  <a:schemeClr val="bg1"/>
                </a:solidFill>
              </a:rPr>
              <a:t>Ajout de nouvelles fonctionnalités : cartographie; espace de travail « zéro code », formulaires d’enquête …</a:t>
            </a:r>
          </a:p>
          <a:p>
            <a:pPr lvl="1">
              <a:defRPr/>
            </a:pPr>
            <a:r>
              <a:rPr lang="fr-FR" sz="1600" dirty="0">
                <a:solidFill>
                  <a:schemeClr val="bg1"/>
                </a:solidFill>
              </a:rPr>
              <a:t>Certification </a:t>
            </a:r>
            <a:r>
              <a:rPr lang="fr-FR" sz="1600" dirty="0" err="1">
                <a:solidFill>
                  <a:schemeClr val="bg1"/>
                </a:solidFill>
              </a:rPr>
              <a:t>Afaq</a:t>
            </a:r>
            <a:r>
              <a:rPr lang="fr-FR" sz="1600" dirty="0">
                <a:solidFill>
                  <a:schemeClr val="bg1"/>
                </a:solidFill>
              </a:rPr>
              <a:t> éco-conception (niveau exemplaire)</a:t>
            </a:r>
          </a:p>
        </p:txBody>
      </p:sp>
    </p:spTree>
    <p:extLst>
      <p:ext uri="{BB962C8B-B14F-4D97-AF65-F5344CB8AC3E}">
        <p14:creationId xmlns:p14="http://schemas.microsoft.com/office/powerpoint/2010/main" val="410414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7229500" name="Slide Number Placeholder 2"/>
          <p:cNvSpPr>
            <a:spLocks noGrp="1"/>
          </p:cNvSpPr>
          <p:nvPr>
            <p:ph type="sldNum" idx="12"/>
          </p:nvPr>
        </p:nvSpPr>
        <p:spPr bwMode="auto"/>
        <p:txBody>
          <a:bodyPr/>
          <a:lstStyle/>
          <a:p>
            <a:pPr>
              <a:defRPr/>
            </a:pPr>
            <a:fld id="{9B287C0E-F56F-1F98-CCEC-7AF2772E0031}" type="slidenum">
              <a:rPr lang="fr-FR"/>
              <a:t>15</a:t>
            </a:fld>
            <a:endParaRPr lang="fr-FR"/>
          </a:p>
        </p:txBody>
      </p:sp>
      <p:sp>
        <p:nvSpPr>
          <p:cNvPr id="701924559" name="AutoShape 2"/>
          <p:cNvSpPr txBox="1">
            <a:spLocks noChangeAspect="1" noChangeArrowheads="1"/>
          </p:cNvSpPr>
          <p:nvPr/>
        </p:nvSpPr>
        <p:spPr bwMode="auto">
          <a:xfrm>
            <a:off x="1708209" y="0"/>
            <a:ext cx="8693091" cy="542922"/>
          </a:xfrm>
          <a:prstGeom prst="rect">
            <a:avLst/>
          </a:prstGeom>
          <a:noFill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FR" sz="2800" b="1" dirty="0">
                <a:solidFill>
                  <a:schemeClr val="bg1"/>
                </a:solidFill>
              </a:rPr>
              <a:t>Pour conclure</a:t>
            </a:r>
            <a:endParaRPr dirty="0"/>
          </a:p>
        </p:txBody>
      </p:sp>
      <p:sp>
        <p:nvSpPr>
          <p:cNvPr id="43" name="ZoneTexte 42"/>
          <p:cNvSpPr txBox="1"/>
          <p:nvPr/>
        </p:nvSpPr>
        <p:spPr bwMode="auto">
          <a:xfrm>
            <a:off x="767408" y="836712"/>
            <a:ext cx="11089232" cy="541526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lang="fr-FR" dirty="0"/>
          </a:p>
          <a:p>
            <a:pPr marL="283878" indent="-283878">
              <a:buFont typeface="Arial"/>
              <a:buChar char="–"/>
              <a:defRPr/>
            </a:pPr>
            <a:endParaRPr lang="fr-FR" dirty="0"/>
          </a:p>
          <a:p>
            <a:pPr lvl="1">
              <a:defRPr/>
            </a:pPr>
            <a:r>
              <a:rPr lang="fr-FR" b="1" dirty="0"/>
              <a:t>	</a:t>
            </a:r>
            <a:r>
              <a:rPr lang="fr-FR" dirty="0"/>
              <a:t>Un positionnement de l’Agglo de La Rochelle comme </a:t>
            </a:r>
            <a:r>
              <a:rPr lang="fr-FR" b="1" dirty="0"/>
              <a:t>autorité organisatrice </a:t>
            </a:r>
            <a:r>
              <a:rPr lang="fr-FR" dirty="0"/>
              <a:t>et animateur du territoire.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0">
              <a:spcAft>
                <a:spcPts val="0"/>
              </a:spcAft>
            </a:pPr>
            <a:r>
              <a:rPr lang="fr-FR" dirty="0"/>
              <a:t>	Un socle générique qui est enrichit selon une </a:t>
            </a:r>
            <a:r>
              <a:rPr lang="fr-FR" b="1" dirty="0"/>
              <a:t>logique de petits pas</a:t>
            </a:r>
            <a:r>
              <a:rPr lang="fr-FR" dirty="0"/>
              <a:t>, cas d’usage par cas d’usage 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	Une définition préalable des rôles et un </a:t>
            </a:r>
            <a:r>
              <a:rPr lang="fr-FR" b="1" dirty="0"/>
              <a:t>développement agile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b="1" dirty="0"/>
              <a:t>	</a:t>
            </a:r>
            <a:r>
              <a:rPr lang="fr-FR" dirty="0"/>
              <a:t>Un travail important d’étude et de </a:t>
            </a:r>
            <a:r>
              <a:rPr lang="fr-FR" b="1" dirty="0"/>
              <a:t>mise en qualité des données</a:t>
            </a:r>
            <a:r>
              <a:rPr lang="fr-FR" dirty="0"/>
              <a:t> utiles/utilisables </a:t>
            </a:r>
            <a:endParaRPr lang="fr-FR" b="1" dirty="0"/>
          </a:p>
          <a:p>
            <a:pPr lvl="1">
              <a:defRPr/>
            </a:pPr>
            <a:endParaRPr lang="fr-FR" b="1" dirty="0"/>
          </a:p>
          <a:p>
            <a:pPr lvl="1">
              <a:defRPr/>
            </a:pPr>
            <a:endParaRPr lang="fr-FR" b="1" dirty="0"/>
          </a:p>
          <a:p>
            <a:pPr lvl="1">
              <a:defRPr/>
            </a:pPr>
            <a:r>
              <a:rPr lang="fr-FR" dirty="0"/>
              <a:t>	Des </a:t>
            </a:r>
            <a:r>
              <a:rPr lang="fr-FR" b="1" dirty="0"/>
              <a:t>moyens humains et financiers </a:t>
            </a:r>
            <a:r>
              <a:rPr lang="fr-FR" dirty="0"/>
              <a:t>mobilisés</a:t>
            </a:r>
            <a:r>
              <a:rPr lang="fr-FR" b="1" dirty="0"/>
              <a:t> </a:t>
            </a:r>
            <a:r>
              <a:rPr lang="fr-FR" dirty="0"/>
              <a:t>importants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sz="1700" dirty="0"/>
          </a:p>
          <a:p>
            <a:pPr lvl="1">
              <a:defRPr/>
            </a:pPr>
            <a:endParaRPr lang="fr-FR" sz="1700" dirty="0"/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BCF5448E-0454-4FF1-8671-1D36A2744A4C}"/>
              </a:ext>
            </a:extLst>
          </p:cNvPr>
          <p:cNvSpPr/>
          <p:nvPr/>
        </p:nvSpPr>
        <p:spPr bwMode="auto">
          <a:xfrm>
            <a:off x="1135840" y="2157018"/>
            <a:ext cx="506366" cy="506366"/>
          </a:xfrm>
          <a:prstGeom prst="ellipse">
            <a:avLst/>
          </a:prstGeom>
          <a:solidFill>
            <a:srgbClr val="97C1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15536DEC-2FD2-42B6-A7FA-40426F3E7830}"/>
              </a:ext>
            </a:extLst>
          </p:cNvPr>
          <p:cNvSpPr/>
          <p:nvPr/>
        </p:nvSpPr>
        <p:spPr bwMode="auto">
          <a:xfrm>
            <a:off x="1117037" y="1313654"/>
            <a:ext cx="506366" cy="506366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26226994-8307-4EBC-A2D7-FD8F3A978E99}"/>
              </a:ext>
            </a:extLst>
          </p:cNvPr>
          <p:cNvSpPr/>
          <p:nvPr/>
        </p:nvSpPr>
        <p:spPr bwMode="auto">
          <a:xfrm>
            <a:off x="1112151" y="3000382"/>
            <a:ext cx="506366" cy="506366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8BE92F3B-AD9A-41FC-8BE2-6C00D6D8BEE7}"/>
              </a:ext>
            </a:extLst>
          </p:cNvPr>
          <p:cNvSpPr/>
          <p:nvPr/>
        </p:nvSpPr>
        <p:spPr bwMode="auto">
          <a:xfrm>
            <a:off x="1135840" y="3843746"/>
            <a:ext cx="506366" cy="506366"/>
          </a:xfrm>
          <a:prstGeom prst="ellipse">
            <a:avLst/>
          </a:prstGeom>
          <a:solidFill>
            <a:srgbClr val="97C1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C05E0577-3155-4932-8CE0-FCA73D4697A9}"/>
              </a:ext>
            </a:extLst>
          </p:cNvPr>
          <p:cNvSpPr/>
          <p:nvPr/>
        </p:nvSpPr>
        <p:spPr bwMode="auto">
          <a:xfrm>
            <a:off x="1135840" y="4692797"/>
            <a:ext cx="506366" cy="506366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0B0B1D4-4255-4420-B086-A7C1A388957B}"/>
              </a:ext>
            </a:extLst>
          </p:cNvPr>
          <p:cNvSpPr/>
          <p:nvPr/>
        </p:nvSpPr>
        <p:spPr>
          <a:xfrm>
            <a:off x="3750498" y="5661248"/>
            <a:ext cx="4608512" cy="720080"/>
          </a:xfrm>
          <a:prstGeom prst="roundRect">
            <a:avLst/>
          </a:prstGeom>
          <a:solidFill>
            <a:srgbClr val="0048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Pour</a:t>
            </a:r>
            <a:r>
              <a:rPr lang="fr-FR" sz="2000" dirty="0"/>
              <a:t> </a:t>
            </a:r>
            <a:r>
              <a:rPr lang="fr-FR" sz="2000" b="1" baseline="0" dirty="0"/>
              <a:t>apporter une réponse territoriale au changement climatique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1802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0" name="Google Shape;80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4998" cy="586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606566" y="657110"/>
            <a:ext cx="2921725" cy="292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297395" y="6032871"/>
            <a:ext cx="1184736" cy="802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2545363" y="6219840"/>
            <a:ext cx="513357" cy="512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3318895" y="6220211"/>
            <a:ext cx="748533" cy="46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5459509" y="6313870"/>
            <a:ext cx="1160204" cy="302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/>
          <p:nvPr/>
        </p:nvPicPr>
        <p:blipFill>
          <a:blip r:embed="rId8">
            <a:alphaModFix/>
          </a:blip>
          <a:stretch/>
        </p:blipFill>
        <p:spPr bwMode="auto">
          <a:xfrm>
            <a:off x="4257963" y="6268410"/>
            <a:ext cx="980367" cy="39374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 bwMode="auto">
          <a:xfrm>
            <a:off x="7245531" y="6345073"/>
            <a:ext cx="5050800" cy="25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>
              <a:buClr>
                <a:srgbClr val="1C4D9C"/>
              </a:buClr>
              <a:buSzPts val="800"/>
              <a:defRPr/>
            </a:pPr>
            <a:r>
              <a:rPr lang="en" sz="1050" b="1">
                <a:solidFill>
                  <a:srgbClr val="1C4D9C"/>
                </a:solidFill>
                <a:latin typeface="Corbel"/>
                <a:ea typeface="Corbel"/>
                <a:cs typeface="Corbel"/>
              </a:rPr>
              <a:t>Avec le soutien de :</a:t>
            </a:r>
            <a:endParaRPr sz="1450"/>
          </a:p>
        </p:txBody>
      </p:sp>
      <p:pic>
        <p:nvPicPr>
          <p:cNvPr id="89" name="Google Shape;89;p16"/>
          <p:cNvPicPr/>
          <p:nvPr/>
        </p:nvPicPr>
        <p:blipFill>
          <a:blip r:embed="rId9">
            <a:alphaModFix/>
          </a:blip>
          <a:stretch/>
        </p:blipFill>
        <p:spPr bwMode="auto">
          <a:xfrm>
            <a:off x="8642133" y="6318796"/>
            <a:ext cx="1257091" cy="28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/>
          <p:nvPr/>
        </p:nvPicPr>
        <p:blipFill>
          <a:blip r:embed="rId10">
            <a:alphaModFix/>
          </a:blip>
          <a:stretch/>
        </p:blipFill>
        <p:spPr bwMode="auto">
          <a:xfrm>
            <a:off x="10013179" y="6081927"/>
            <a:ext cx="579999" cy="739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/>
          <p:nvPr/>
        </p:nvPicPr>
        <p:blipFill>
          <a:blip r:embed="rId11">
            <a:alphaModFix/>
          </a:blip>
          <a:stretch/>
        </p:blipFill>
        <p:spPr bwMode="auto">
          <a:xfrm>
            <a:off x="10707129" y="6137383"/>
            <a:ext cx="1381968" cy="59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661112" name="Google Shape;86;p16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5459508" y="6313869"/>
            <a:ext cx="1160203" cy="30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2"/>
          </p:nvPr>
        </p:nvSpPr>
        <p:spPr bwMode="auto"/>
        <p:txBody>
          <a:bodyPr/>
          <a:lstStyle/>
          <a:p>
            <a:pPr>
              <a:defRPr/>
            </a:pPr>
            <a:fld id="{86CB4B4D-7CA3-9044-876B-883B54F8677D}" type="slidenum">
              <a:rPr lang="fr-FR"/>
              <a:t>17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 bwMode="auto">
          <a:xfrm>
            <a:off x="2685389" y="-59802"/>
            <a:ext cx="5666916" cy="748211"/>
          </a:xfrm>
          <a:prstGeom prst="rect">
            <a:avLst/>
          </a:prstGeom>
          <a:solidFill>
            <a:srgbClr val="004899"/>
          </a:solidFill>
        </p:spPr>
        <p:txBody>
          <a:bodyPr/>
          <a:lstStyle/>
          <a:p>
            <a:pPr>
              <a:defRPr/>
            </a:pPr>
            <a:r>
              <a:rPr lang="fr-FR" sz="2800" b="1"/>
              <a:t>Cartographie applicative Cible</a:t>
            </a:r>
            <a:endParaRPr/>
          </a:p>
        </p:txBody>
      </p:sp>
      <p:sp>
        <p:nvSpPr>
          <p:cNvPr id="2" name="Rectangle 1"/>
          <p:cNvSpPr/>
          <p:nvPr/>
        </p:nvSpPr>
        <p:spPr bwMode="auto">
          <a:xfrm>
            <a:off x="22433" y="697341"/>
            <a:ext cx="11558944" cy="2784747"/>
          </a:xfrm>
          <a:prstGeom prst="rect">
            <a:avLst/>
          </a:prstGeom>
          <a:solidFill>
            <a:srgbClr val="A7A7A7">
              <a:lumMod val="20000"/>
              <a:lumOff val="80000"/>
            </a:srgbClr>
          </a:solidFill>
          <a:ln w="127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 i="0" u="none" strike="noStrike" cap="none" spc="0">
                <a:ln>
                  <a:noFill/>
                </a:ln>
                <a:solidFill>
                  <a:srgbClr val="ED7D31"/>
                </a:solidFill>
                <a:latin typeface="Helvetica"/>
                <a:cs typeface="Helvetica"/>
              </a:rPr>
              <a:t>Back Office Technique Terreze</a:t>
            </a:r>
          </a:p>
        </p:txBody>
      </p:sp>
      <p:grpSp>
        <p:nvGrpSpPr>
          <p:cNvPr id="5" name="Groupe 4"/>
          <p:cNvGrpSpPr/>
          <p:nvPr/>
        </p:nvGrpSpPr>
        <p:grpSpPr bwMode="auto">
          <a:xfrm>
            <a:off x="5602202" y="1051756"/>
            <a:ext cx="2058155" cy="960136"/>
            <a:chOff x="3497016" y="1819828"/>
            <a:chExt cx="2058155" cy="960136"/>
          </a:xfrm>
        </p:grpSpPr>
        <p:sp>
          <p:nvSpPr>
            <p:cNvPr id="109" name="Rectangle 108"/>
            <p:cNvSpPr/>
            <p:nvPr/>
          </p:nvSpPr>
          <p:spPr bwMode="auto">
            <a:xfrm>
              <a:off x="3497016" y="1819828"/>
              <a:ext cx="2058155" cy="960136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lgDash"/>
            </a:ln>
            <a:effectLst/>
          </p:spPr>
          <p:txBody>
            <a:bodyPr rtlCol="0" anchor="t"/>
            <a:lstStyle/>
            <a:p>
              <a:pPr algn="ctr">
                <a:defRPr/>
              </a:pPr>
              <a:r>
                <a:rPr lang="fr-FR" sz="10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Orchestration / Déploiement</a:t>
              </a:r>
            </a:p>
          </p:txBody>
        </p:sp>
        <p:pic>
          <p:nvPicPr>
            <p:cNvPr id="110" name="Image 109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4633458" y="2045446"/>
              <a:ext cx="612697" cy="612697"/>
            </a:xfrm>
            <a:prstGeom prst="rect">
              <a:avLst/>
            </a:prstGeom>
          </p:spPr>
        </p:pic>
        <p:pic>
          <p:nvPicPr>
            <p:cNvPr id="111" name="Image 110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766213" y="2084497"/>
              <a:ext cx="473312" cy="459691"/>
            </a:xfrm>
            <a:prstGeom prst="rect">
              <a:avLst/>
            </a:prstGeom>
          </p:spPr>
        </p:pic>
      </p:grpSp>
      <p:grpSp>
        <p:nvGrpSpPr>
          <p:cNvPr id="112" name="Groupe 111"/>
          <p:cNvGrpSpPr/>
          <p:nvPr/>
        </p:nvGrpSpPr>
        <p:grpSpPr bwMode="auto">
          <a:xfrm>
            <a:off x="2791167" y="1041673"/>
            <a:ext cx="2655306" cy="961017"/>
            <a:chOff x="4154174" y="2248667"/>
            <a:chExt cx="2655306" cy="961017"/>
          </a:xfrm>
        </p:grpSpPr>
        <p:sp>
          <p:nvSpPr>
            <p:cNvPr id="113" name="Rectangle 112"/>
            <p:cNvSpPr/>
            <p:nvPr/>
          </p:nvSpPr>
          <p:spPr bwMode="auto">
            <a:xfrm>
              <a:off x="4154174" y="2248667"/>
              <a:ext cx="2655306" cy="961017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lgDash"/>
            </a:ln>
            <a:effectLst/>
          </p:spPr>
          <p:txBody>
            <a:bodyPr rtlCol="0" anchor="t"/>
            <a:lstStyle/>
            <a:p>
              <a:pPr lvl="0" algn="ctr">
                <a:defRPr/>
              </a:pPr>
              <a:r>
                <a:rPr lang="fr-FR" sz="1000" b="1" i="0" u="none" strike="noStrike" cap="none" spc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API </a:t>
              </a:r>
              <a:r>
                <a:rPr lang="fr-FR" sz="10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Management</a:t>
              </a:r>
              <a:endParaRPr lang="fr-FR" sz="1000" b="1" i="0" u="none" strike="noStrike" cap="none" spc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latin typeface="Helvetica"/>
                <a:cs typeface="Helvetica"/>
              </a:endParaRPr>
            </a:p>
          </p:txBody>
        </p:sp>
        <p:pic>
          <p:nvPicPr>
            <p:cNvPr id="114" name="Image 11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4515759" y="2514217"/>
              <a:ext cx="475647" cy="540046"/>
            </a:xfrm>
            <a:prstGeom prst="rect">
              <a:avLst/>
            </a:prstGeom>
            <a:noFill/>
            <a:ln w="12700" cap="flat">
              <a:noFill/>
              <a:prstDash val="solid"/>
              <a:round/>
            </a:ln>
            <a:effectLst/>
          </p:spPr>
        </p:pic>
        <p:grpSp>
          <p:nvGrpSpPr>
            <p:cNvPr id="115" name="Groupe 114"/>
            <p:cNvGrpSpPr/>
            <p:nvPr/>
          </p:nvGrpSpPr>
          <p:grpSpPr bwMode="auto">
            <a:xfrm>
              <a:off x="5456128" y="2547818"/>
              <a:ext cx="1306012" cy="540046"/>
              <a:chOff x="3731292" y="2159842"/>
              <a:chExt cx="974570" cy="540046"/>
            </a:xfrm>
          </p:grpSpPr>
          <p:sp>
            <p:nvSpPr>
              <p:cNvPr id="116" name="Rectangle 115"/>
              <p:cNvSpPr/>
              <p:nvPr/>
            </p:nvSpPr>
            <p:spPr bwMode="auto">
              <a:xfrm>
                <a:off x="3731292" y="2159842"/>
                <a:ext cx="974570" cy="54004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solidFill>
                  <a:schemeClr val="accent4">
                    <a:lumMod val="50000"/>
                  </a:schemeClr>
                </a:solidFill>
                <a:prstDash val="lgDash"/>
              </a:ln>
              <a:effectLst/>
            </p:spPr>
            <p:txBody>
              <a:bodyPr bIns="0" rtlCol="0" anchor="b"/>
              <a:lstStyle/>
              <a:p>
                <a:pPr algn="ctr">
                  <a:defRPr/>
                </a:pPr>
                <a:r>
                  <a:rPr lang="fr-FR" sz="900" b="1" i="1">
                    <a:solidFill>
                      <a:srgbClr val="70AD47">
                        <a:lumMod val="10000"/>
                      </a:srgbClr>
                    </a:solidFill>
                    <a:latin typeface="Helvetica"/>
                    <a:cs typeface="Helvetica"/>
                  </a:rPr>
                  <a:t>*étude</a:t>
                </a:r>
                <a:endParaRPr/>
              </a:p>
            </p:txBody>
          </p:sp>
          <p:pic>
            <p:nvPicPr>
              <p:cNvPr id="117" name="Image 116"/>
              <p:cNvPicPr>
                <a:picLocks noChangeAspect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3826810" y="2217703"/>
                <a:ext cx="792523" cy="342178"/>
              </a:xfrm>
              <a:prstGeom prst="rect">
                <a:avLst/>
              </a:prstGeom>
            </p:spPr>
          </p:pic>
        </p:grpSp>
      </p:grpSp>
      <p:grpSp>
        <p:nvGrpSpPr>
          <p:cNvPr id="118" name="Groupe 117"/>
          <p:cNvGrpSpPr/>
          <p:nvPr/>
        </p:nvGrpSpPr>
        <p:grpSpPr bwMode="auto">
          <a:xfrm>
            <a:off x="138951" y="1051316"/>
            <a:ext cx="2496487" cy="961017"/>
            <a:chOff x="1124581" y="1766346"/>
            <a:chExt cx="2496487" cy="943441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1124581" y="1766346"/>
              <a:ext cx="2496487" cy="943441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lgDash"/>
            </a:ln>
            <a:effectLst/>
          </p:spPr>
          <p:txBody>
            <a:bodyPr rtlCol="0" anchor="t"/>
            <a:lstStyle/>
            <a:p>
              <a:pPr lvl="0" algn="ctr">
                <a:defRPr/>
              </a:pPr>
              <a:r>
                <a:rPr lang="fr-FR" sz="1000" b="1" i="0" u="none" strike="noStrike" cap="none" spc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Gestion des authentifications</a:t>
              </a:r>
              <a:r>
                <a:rPr lang="fr-FR" sz="1000" b="1">
                  <a:solidFill>
                    <a:srgbClr val="70AD47">
                      <a:lumMod val="10000"/>
                    </a:srgbClr>
                  </a:solidFill>
                </a:rPr>
                <a:t> / habilitations </a:t>
              </a:r>
              <a:r>
                <a:rPr lang="fr-FR" sz="1000" b="1" i="0" u="none" strike="noStrike" cap="none" spc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utilisateurs et technique</a:t>
              </a:r>
              <a:endParaRPr/>
            </a:p>
          </p:txBody>
        </p:sp>
        <p:pic>
          <p:nvPicPr>
            <p:cNvPr id="120" name="Picture 32" descr="Keycloak -Rôles !! – MatthieuLMR"/>
            <p:cNvPicPr>
              <a:picLocks noChangeAspect="1" noChangeArrowheads="1"/>
            </p:cNvPicPr>
            <p:nvPr/>
          </p:nvPicPr>
          <p:blipFill>
            <a:blip r:embed="rId7"/>
            <a:srcRect t="1" b="-8718"/>
            <a:stretch/>
          </p:blipFill>
          <p:spPr bwMode="auto">
            <a:xfrm>
              <a:off x="1871931" y="2125116"/>
              <a:ext cx="951148" cy="575204"/>
            </a:xfrm>
            <a:prstGeom prst="rect">
              <a:avLst/>
            </a:prstGeom>
            <a:noFill/>
          </p:spPr>
        </p:pic>
      </p:grpSp>
      <p:grpSp>
        <p:nvGrpSpPr>
          <p:cNvPr id="121" name="Groupe 120"/>
          <p:cNvGrpSpPr/>
          <p:nvPr/>
        </p:nvGrpSpPr>
        <p:grpSpPr bwMode="auto">
          <a:xfrm>
            <a:off x="3246296" y="2071513"/>
            <a:ext cx="2341813" cy="1333725"/>
            <a:chOff x="7928468" y="3381993"/>
            <a:chExt cx="2341813" cy="1333725"/>
          </a:xfrm>
        </p:grpSpPr>
        <p:sp>
          <p:nvSpPr>
            <p:cNvPr id="122" name="Rectangle 121"/>
            <p:cNvSpPr/>
            <p:nvPr/>
          </p:nvSpPr>
          <p:spPr bwMode="auto">
            <a:xfrm>
              <a:off x="7928468" y="3381993"/>
              <a:ext cx="2341813" cy="1333725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tx1"/>
              </a:solidFill>
              <a:prstDash val="lgDash"/>
            </a:ln>
            <a:effectLst/>
          </p:spPr>
          <p:txBody>
            <a:bodyPr rtlCol="0" anchor="t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000" b="1" i="0" u="none" strike="noStrike" cap="none" spc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Algorithme Générateur de données</a:t>
              </a:r>
              <a:endParaRPr/>
            </a:p>
          </p:txBody>
        </p:sp>
        <p:pic>
          <p:nvPicPr>
            <p:cNvPr id="123" name="Picture 6" descr="Python-Logo-PNG-Image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8994360" y="3662882"/>
              <a:ext cx="976708" cy="553074"/>
            </a:xfrm>
            <a:prstGeom prst="rect">
              <a:avLst/>
            </a:prstGeom>
            <a:noFill/>
          </p:spPr>
        </p:pic>
        <p:pic>
          <p:nvPicPr>
            <p:cNvPr id="124" name="Picture 10" descr="Python Logo Clipart Easy - Pandas Python Logo - Png Download - Full Size  Clipart (#3678882) - PinClipart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9169073" y="3862543"/>
              <a:ext cx="913394" cy="539051"/>
            </a:xfrm>
            <a:prstGeom prst="rect">
              <a:avLst/>
            </a:prstGeom>
            <a:noFill/>
          </p:spPr>
        </p:pic>
        <p:pic>
          <p:nvPicPr>
            <p:cNvPr id="125" name="Picture 6" descr="JupyterHub | Cuahsi.org"/>
            <p:cNvPicPr>
              <a:picLocks noChangeAspect="1" noChangeArrowheads="1"/>
            </p:cNvPicPr>
            <p:nvPr/>
          </p:nvPicPr>
          <p:blipFill>
            <a:blip r:embed="rId10"/>
            <a:stretch/>
          </p:blipFill>
          <p:spPr bwMode="auto">
            <a:xfrm>
              <a:off x="7972515" y="3699443"/>
              <a:ext cx="1207966" cy="732176"/>
            </a:xfrm>
            <a:prstGeom prst="rect">
              <a:avLst/>
            </a:prstGeom>
            <a:noFill/>
          </p:spPr>
        </p:pic>
      </p:grpSp>
      <p:grpSp>
        <p:nvGrpSpPr>
          <p:cNvPr id="126" name="Groupe 125"/>
          <p:cNvGrpSpPr/>
          <p:nvPr/>
        </p:nvGrpSpPr>
        <p:grpSpPr bwMode="auto">
          <a:xfrm>
            <a:off x="115553" y="2085132"/>
            <a:ext cx="3036844" cy="1329425"/>
            <a:chOff x="5271569" y="3365916"/>
            <a:chExt cx="3036844" cy="1329425"/>
          </a:xfrm>
        </p:grpSpPr>
        <p:sp>
          <p:nvSpPr>
            <p:cNvPr id="127" name="Rectangle 126"/>
            <p:cNvSpPr/>
            <p:nvPr/>
          </p:nvSpPr>
          <p:spPr bwMode="auto">
            <a:xfrm>
              <a:off x="5271569" y="3365916"/>
              <a:ext cx="3036844" cy="1329425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lgDash"/>
            </a:ln>
            <a:effectLst/>
          </p:spPr>
          <p:txBody>
            <a:bodyPr rtlCol="0" anchor="t"/>
            <a:lstStyle/>
            <a:p>
              <a:pPr algn="ctr">
                <a:defRPr/>
              </a:pPr>
              <a:r>
                <a:rPr lang="fr-FR" sz="10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Administration de la donnée</a:t>
              </a:r>
              <a:endParaRPr/>
            </a:p>
          </p:txBody>
        </p:sp>
        <p:pic>
          <p:nvPicPr>
            <p:cNvPr id="128" name="Image 127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6576950" y="3690407"/>
              <a:ext cx="719335" cy="454620"/>
            </a:xfrm>
            <a:prstGeom prst="rect">
              <a:avLst/>
            </a:prstGeom>
          </p:spPr>
        </p:pic>
        <p:pic>
          <p:nvPicPr>
            <p:cNvPr id="129" name="Image 128"/>
            <p:cNvPicPr>
              <a:picLocks noChangeAspect="1"/>
            </p:cNvPicPr>
            <p:nvPr/>
          </p:nvPicPr>
          <p:blipFill>
            <a:blip r:embed="rId12"/>
            <a:stretch/>
          </p:blipFill>
          <p:spPr bwMode="auto">
            <a:xfrm>
              <a:off x="5848699" y="4234142"/>
              <a:ext cx="1497717" cy="354007"/>
            </a:xfrm>
            <a:prstGeom prst="rect">
              <a:avLst/>
            </a:prstGeom>
          </p:spPr>
        </p:pic>
        <p:pic>
          <p:nvPicPr>
            <p:cNvPr id="130" name="Picture 30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5381777" y="3673808"/>
              <a:ext cx="1094910" cy="462343"/>
            </a:xfrm>
            <a:prstGeom prst="rect">
              <a:avLst/>
            </a:prstGeom>
            <a:noFill/>
          </p:spPr>
        </p:pic>
        <p:pic>
          <p:nvPicPr>
            <p:cNvPr id="131" name="Image 130"/>
            <p:cNvPicPr>
              <a:picLocks noChangeAspect="1"/>
            </p:cNvPicPr>
            <p:nvPr/>
          </p:nvPicPr>
          <p:blipFill>
            <a:blip r:embed="rId14"/>
            <a:stretch/>
          </p:blipFill>
          <p:spPr bwMode="auto">
            <a:xfrm>
              <a:off x="7396548" y="3696495"/>
              <a:ext cx="758455" cy="598501"/>
            </a:xfrm>
            <a:prstGeom prst="rect">
              <a:avLst/>
            </a:prstGeom>
          </p:spPr>
        </p:pic>
      </p:grpSp>
      <p:grpSp>
        <p:nvGrpSpPr>
          <p:cNvPr id="132" name="Groupe 131"/>
          <p:cNvGrpSpPr/>
          <p:nvPr/>
        </p:nvGrpSpPr>
        <p:grpSpPr bwMode="auto">
          <a:xfrm>
            <a:off x="5669766" y="2085133"/>
            <a:ext cx="1967657" cy="1396955"/>
            <a:chOff x="9502714" y="3376554"/>
            <a:chExt cx="1426223" cy="1396955"/>
          </a:xfrm>
          <a:solidFill>
            <a:srgbClr val="C5E0B4"/>
          </a:solidFill>
        </p:grpSpPr>
        <p:sp>
          <p:nvSpPr>
            <p:cNvPr id="133" name="Rectangle 132"/>
            <p:cNvSpPr/>
            <p:nvPr/>
          </p:nvSpPr>
          <p:spPr bwMode="auto">
            <a:xfrm>
              <a:off x="9502714" y="3376554"/>
              <a:ext cx="1426223" cy="1318290"/>
            </a:xfrm>
            <a:prstGeom prst="rect">
              <a:avLst/>
            </a:prstGeom>
            <a:grpFill/>
            <a:ln w="12700" cap="flat" cmpd="sng" algn="ctr">
              <a:solidFill>
                <a:schemeClr val="accent6">
                  <a:lumMod val="50000"/>
                </a:schemeClr>
              </a:solidFill>
              <a:prstDash val="lgDash"/>
            </a:ln>
            <a:effectLst/>
          </p:spPr>
          <p:txBody>
            <a:bodyPr rtlCol="0" anchor="t"/>
            <a:lstStyle/>
            <a:p>
              <a:pPr algn="ctr">
                <a:defRPr/>
              </a:pPr>
              <a:r>
                <a:rPr lang="fr-FR" sz="12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S</a:t>
              </a:r>
              <a:r>
                <a:rPr lang="fr-FR" sz="10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tockage</a:t>
              </a:r>
              <a:endParaRPr/>
            </a:p>
          </p:txBody>
        </p:sp>
        <p:pic>
          <p:nvPicPr>
            <p:cNvPr id="134" name="Picture 12" descr="Using MinIO with Docker and Python | by Daniel Santana | Medium"/>
            <p:cNvPicPr>
              <a:picLocks noChangeAspect="1" noChangeArrowheads="1"/>
            </p:cNvPicPr>
            <p:nvPr/>
          </p:nvPicPr>
          <p:blipFill>
            <a:blip r:embed="rId15"/>
            <a:stretch/>
          </p:blipFill>
          <p:spPr bwMode="auto">
            <a:xfrm>
              <a:off x="9520032" y="4262795"/>
              <a:ext cx="1191663" cy="510714"/>
            </a:xfrm>
            <a:prstGeom prst="rect">
              <a:avLst/>
            </a:prstGeom>
            <a:noFill/>
          </p:spPr>
        </p:pic>
        <p:pic>
          <p:nvPicPr>
            <p:cNvPr id="135" name="Image 134"/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9581490" y="3696687"/>
              <a:ext cx="496756" cy="474210"/>
            </a:xfrm>
            <a:prstGeom prst="rect">
              <a:avLst/>
            </a:prstGeom>
            <a:grpFill/>
          </p:spPr>
        </p:pic>
        <p:pic>
          <p:nvPicPr>
            <p:cNvPr id="136" name="Image 135"/>
            <p:cNvPicPr>
              <a:picLocks noChangeAspect="1"/>
            </p:cNvPicPr>
            <p:nvPr/>
          </p:nvPicPr>
          <p:blipFill>
            <a:blip r:embed="rId17"/>
            <a:stretch/>
          </p:blipFill>
          <p:spPr bwMode="auto">
            <a:xfrm>
              <a:off x="10294150" y="3689091"/>
              <a:ext cx="512399" cy="569705"/>
            </a:xfrm>
            <a:prstGeom prst="rect">
              <a:avLst/>
            </a:prstGeom>
            <a:grpFill/>
          </p:spPr>
        </p:pic>
      </p:grpSp>
      <p:grpSp>
        <p:nvGrpSpPr>
          <p:cNvPr id="137" name="Groupe 136"/>
          <p:cNvGrpSpPr/>
          <p:nvPr/>
        </p:nvGrpSpPr>
        <p:grpSpPr bwMode="auto">
          <a:xfrm>
            <a:off x="7742974" y="1042097"/>
            <a:ext cx="3699050" cy="2009370"/>
            <a:chOff x="1594469" y="3360967"/>
            <a:chExt cx="3699050" cy="2009370"/>
          </a:xfrm>
        </p:grpSpPr>
        <p:grpSp>
          <p:nvGrpSpPr>
            <p:cNvPr id="138" name="Groupe 137"/>
            <p:cNvGrpSpPr/>
            <p:nvPr/>
          </p:nvGrpSpPr>
          <p:grpSpPr bwMode="auto">
            <a:xfrm>
              <a:off x="1594469" y="3360967"/>
              <a:ext cx="3699050" cy="2009370"/>
              <a:chOff x="1594469" y="3340512"/>
              <a:chExt cx="3699050" cy="2009370"/>
            </a:xfrm>
          </p:grpSpPr>
          <p:sp>
            <p:nvSpPr>
              <p:cNvPr id="140" name="Rectangle 139"/>
              <p:cNvSpPr/>
              <p:nvPr/>
            </p:nvSpPr>
            <p:spPr bwMode="auto">
              <a:xfrm>
                <a:off x="1594469" y="3340512"/>
                <a:ext cx="3638715" cy="2009370"/>
              </a:xfrm>
              <a:prstGeom prst="rect">
                <a:avLst/>
              </a:prstGeom>
              <a:solidFill>
                <a:srgbClr val="C5E0B4"/>
              </a:solidFill>
              <a:ln w="12700" cap="flat" cmpd="sng" algn="ctr">
                <a:solidFill>
                  <a:schemeClr val="accent6">
                    <a:lumMod val="50000"/>
                  </a:schemeClr>
                </a:solidFill>
                <a:prstDash val="lgDash"/>
              </a:ln>
              <a:effectLst/>
            </p:spPr>
            <p:txBody>
              <a:bodyPr rtlCol="0" anchor="t"/>
              <a:lstStyle/>
              <a:p>
                <a:pPr algn="ctr">
                  <a:defRPr/>
                </a:pPr>
                <a:r>
                  <a:rPr lang="fr-FR" sz="1000" b="1" i="0">
                    <a:latin typeface="Helvetica"/>
                  </a:rPr>
                  <a:t>SUPERVISION</a:t>
                </a:r>
                <a:br>
                  <a:rPr lang="fr-FR" sz="1000" b="1" i="0">
                    <a:latin typeface="Helvetica"/>
                  </a:rPr>
                </a:br>
                <a:r>
                  <a:rPr lang="fr-FR" sz="1000" b="1" i="0">
                    <a:solidFill>
                      <a:srgbClr val="333333"/>
                    </a:solidFill>
                    <a:latin typeface="Helvetica"/>
                  </a:rPr>
                  <a:t>Infrastructure, applicative et métier</a:t>
                </a:r>
                <a:endParaRPr lang="fr-FR" sz="10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endParaRPr>
              </a:p>
            </p:txBody>
          </p:sp>
          <p:pic>
            <p:nvPicPr>
              <p:cNvPr id="141" name="Image 140"/>
              <p:cNvPicPr>
                <a:picLocks noChangeAspect="1"/>
              </p:cNvPicPr>
              <p:nvPr/>
            </p:nvPicPr>
            <p:blipFill>
              <a:blip r:embed="rId18"/>
              <a:srcRect l="27419" r="26859"/>
              <a:stretch/>
            </p:blipFill>
            <p:spPr bwMode="auto">
              <a:xfrm>
                <a:off x="1754962" y="4425499"/>
                <a:ext cx="393725" cy="508997"/>
              </a:xfrm>
              <a:prstGeom prst="rect">
                <a:avLst/>
              </a:prstGeom>
            </p:spPr>
          </p:pic>
          <p:pic>
            <p:nvPicPr>
              <p:cNvPr id="142" name="Image 141"/>
              <p:cNvPicPr>
                <a:picLocks noChangeAspect="1"/>
              </p:cNvPicPr>
              <p:nvPr/>
            </p:nvPicPr>
            <p:blipFill>
              <a:blip r:embed="rId19"/>
              <a:stretch/>
            </p:blipFill>
            <p:spPr bwMode="auto">
              <a:xfrm>
                <a:off x="2742533" y="3678986"/>
                <a:ext cx="652614" cy="665804"/>
              </a:xfrm>
              <a:prstGeom prst="rect">
                <a:avLst/>
              </a:prstGeom>
            </p:spPr>
          </p:pic>
          <p:pic>
            <p:nvPicPr>
              <p:cNvPr id="143" name="Picture 4"/>
              <p:cNvPicPr>
                <a:picLocks noChangeAspect="1" noChangeArrowheads="1"/>
              </p:cNvPicPr>
              <p:nvPr/>
            </p:nvPicPr>
            <p:blipFill>
              <a:blip r:embed="rId20"/>
              <a:srcRect l="11081" t="11401" r="10983" b="10781"/>
              <a:stretch/>
            </p:blipFill>
            <p:spPr bwMode="auto">
              <a:xfrm>
                <a:off x="4246806" y="4519649"/>
                <a:ext cx="490096" cy="588116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144" name="ZoneTexte 143"/>
              <p:cNvSpPr txBox="1"/>
              <p:nvPr/>
            </p:nvSpPr>
            <p:spPr bwMode="auto">
              <a:xfrm>
                <a:off x="1656682" y="3998023"/>
                <a:ext cx="866474" cy="3385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800" b="1" i="0" u="none" strike="noStrike" cap="none" spc="0">
                    <a:ln>
                      <a:noFill/>
                    </a:ln>
                    <a:solidFill>
                      <a:srgbClr val="333333"/>
                    </a:solidFill>
                    <a:latin typeface="Helvetica"/>
                    <a:cs typeface="Helvetica"/>
                  </a:rPr>
                  <a:t>Exploration via LogQL </a:t>
                </a:r>
                <a:endParaRPr lang="fr-FR" sz="800"/>
              </a:p>
            </p:txBody>
          </p:sp>
          <p:cxnSp>
            <p:nvCxnSpPr>
              <p:cNvPr id="145" name="Connecteur : en angle 144"/>
              <p:cNvCxnSpPr>
                <a:cxnSpLocks/>
                <a:stCxn id="142" idx="1"/>
                <a:endCxn id="141" idx="3"/>
              </p:cNvCxnSpPr>
              <p:nvPr/>
            </p:nvCxnSpPr>
            <p:spPr bwMode="auto">
              <a:xfrm rot="10800000" flipV="1">
                <a:off x="2148687" y="4011888"/>
                <a:ext cx="593846" cy="668110"/>
              </a:xfrm>
              <a:prstGeom prst="bentConnector3">
                <a:avLst>
                  <a:gd name="adj1" fmla="val 50000"/>
                </a:avLst>
              </a:prstGeom>
              <a:noFill/>
              <a:ln w="25400" cap="flat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round/>
                <a:tailEnd type="triangle"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none"/>
            </p:style>
          </p:cxnSp>
          <p:cxnSp>
            <p:nvCxnSpPr>
              <p:cNvPr id="146" name="Connecteur : en angle 145"/>
              <p:cNvCxnSpPr>
                <a:cxnSpLocks/>
                <a:stCxn id="142" idx="3"/>
              </p:cNvCxnSpPr>
              <p:nvPr/>
            </p:nvCxnSpPr>
            <p:spPr bwMode="auto">
              <a:xfrm flipH="1">
                <a:off x="3292967" y="4011888"/>
                <a:ext cx="102180" cy="542804"/>
              </a:xfrm>
              <a:prstGeom prst="bentConnector4">
                <a:avLst>
                  <a:gd name="adj1" fmla="val -223723"/>
                  <a:gd name="adj2" fmla="val 80665"/>
                </a:avLst>
              </a:prstGeom>
              <a:noFill/>
              <a:ln w="25400" cap="flat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round/>
                <a:tailEnd type="triangle"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none"/>
            </p:style>
          </p:cxnSp>
          <p:sp>
            <p:nvSpPr>
              <p:cNvPr id="147" name="ZoneTexte 146"/>
              <p:cNvSpPr txBox="1"/>
              <p:nvPr/>
            </p:nvSpPr>
            <p:spPr bwMode="auto">
              <a:xfrm>
                <a:off x="3563663" y="4085762"/>
                <a:ext cx="737704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800" b="1" i="0" u="none" strike="noStrike" cap="none" spc="0">
                    <a:ln>
                      <a:noFill/>
                    </a:ln>
                    <a:solidFill>
                      <a:srgbClr val="333333"/>
                    </a:solidFill>
                    <a:latin typeface="Helvetica"/>
                    <a:cs typeface="Helvetica"/>
                  </a:rPr>
                  <a:t>Requêtage via PromQL</a:t>
                </a:r>
                <a:endParaRPr lang="fr-FR" sz="800"/>
              </a:p>
            </p:txBody>
          </p:sp>
          <p:cxnSp>
            <p:nvCxnSpPr>
              <p:cNvPr id="148" name="Connecteur : en angle 147"/>
              <p:cNvCxnSpPr>
                <a:cxnSpLocks/>
                <a:endCxn id="143" idx="1"/>
              </p:cNvCxnSpPr>
              <p:nvPr/>
            </p:nvCxnSpPr>
            <p:spPr bwMode="auto">
              <a:xfrm flipV="1">
                <a:off x="3563663" y="4813707"/>
                <a:ext cx="683143" cy="1"/>
              </a:xfrm>
              <a:prstGeom prst="bentConnector3">
                <a:avLst>
                  <a:gd name="adj1" fmla="val 50000"/>
                </a:avLst>
              </a:prstGeom>
              <a:noFill/>
              <a:ln w="25400" cap="flat">
                <a:solidFill>
                  <a:schemeClr val="tx2"/>
                </a:solidFill>
                <a:prstDash val="solid"/>
                <a:round/>
                <a:tailEnd type="triangle"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none"/>
            </p:style>
          </p:cxnSp>
          <p:sp>
            <p:nvSpPr>
              <p:cNvPr id="149" name="ZoneTexte 148"/>
              <p:cNvSpPr txBox="1"/>
              <p:nvPr/>
            </p:nvSpPr>
            <p:spPr bwMode="auto">
              <a:xfrm>
                <a:off x="3503327" y="4915768"/>
                <a:ext cx="683143" cy="3385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800" b="1" i="0" u="none" strike="noStrike" cap="none" spc="0">
                    <a:ln>
                      <a:noFill/>
                    </a:ln>
                    <a:solidFill>
                      <a:srgbClr val="333333"/>
                    </a:solidFill>
                    <a:latin typeface="Helvetica"/>
                    <a:cs typeface="Helvetica"/>
                  </a:rPr>
                  <a:t>Activation alertes</a:t>
                </a:r>
                <a:endParaRPr lang="fr-FR" sz="800"/>
              </a:p>
            </p:txBody>
          </p:sp>
          <p:pic>
            <p:nvPicPr>
              <p:cNvPr id="150" name="Image 149"/>
              <p:cNvPicPr>
                <a:picLocks noChangeAspect="1"/>
              </p:cNvPicPr>
              <p:nvPr/>
            </p:nvPicPr>
            <p:blipFill>
              <a:blip r:embed="rId21"/>
              <a:stretch/>
            </p:blipFill>
            <p:spPr bwMode="auto">
              <a:xfrm>
                <a:off x="4165547" y="3890023"/>
                <a:ext cx="652614" cy="275122"/>
              </a:xfrm>
              <a:prstGeom prst="rect">
                <a:avLst/>
              </a:prstGeom>
              <a:noFill/>
            </p:spPr>
          </p:pic>
          <p:sp>
            <p:nvSpPr>
              <p:cNvPr id="151" name="ZoneTexte 150"/>
              <p:cNvSpPr txBox="1"/>
              <p:nvPr/>
            </p:nvSpPr>
            <p:spPr bwMode="auto">
              <a:xfrm>
                <a:off x="4485504" y="4304205"/>
                <a:ext cx="808015" cy="215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800" b="1">
                    <a:solidFill>
                      <a:srgbClr val="333333"/>
                    </a:solidFill>
                    <a:latin typeface="Helvetica"/>
                    <a:cs typeface="Helvetica"/>
                  </a:rPr>
                  <a:t>Supervision</a:t>
                </a:r>
                <a:endParaRPr lang="fr-FR" sz="800"/>
              </a:p>
            </p:txBody>
          </p:sp>
          <p:cxnSp>
            <p:nvCxnSpPr>
              <p:cNvPr id="152" name="Connecteur droit avec flèche 151"/>
              <p:cNvCxnSpPr>
                <a:cxnSpLocks/>
              </p:cNvCxnSpPr>
              <p:nvPr/>
            </p:nvCxnSpPr>
            <p:spPr bwMode="auto">
              <a:xfrm flipV="1">
                <a:off x="4485504" y="4165145"/>
                <a:ext cx="0" cy="354504"/>
              </a:xfrm>
              <a:prstGeom prst="straightConnector1">
                <a:avLst/>
              </a:prstGeom>
              <a:noFill/>
              <a:ln w="25400" cap="flat">
                <a:solidFill>
                  <a:schemeClr val="tx2"/>
                </a:solidFill>
                <a:prstDash val="solid"/>
                <a:round/>
                <a:tailEnd type="triangle"/>
              </a:ln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none"/>
            </p:style>
          </p:cxnSp>
        </p:grpSp>
        <p:pic>
          <p:nvPicPr>
            <p:cNvPr id="139" name="Picture 2" descr="Prometheus SVG Vector Logos - Vector Logo Zone"/>
            <p:cNvPicPr>
              <a:picLocks noChangeAspect="1" noChangeArrowheads="1"/>
            </p:cNvPicPr>
            <p:nvPr/>
          </p:nvPicPr>
          <p:blipFill>
            <a:blip r:embed="rId22"/>
            <a:srcRect l="9700" r="10902"/>
            <a:stretch/>
          </p:blipFill>
          <p:spPr bwMode="auto">
            <a:xfrm>
              <a:off x="2907593" y="4628053"/>
              <a:ext cx="653888" cy="411785"/>
            </a:xfrm>
            <a:prstGeom prst="rect">
              <a:avLst/>
            </a:prstGeom>
            <a:solidFill>
              <a:srgbClr val="FFFFFF"/>
            </a:solidFill>
          </p:spPr>
        </p:pic>
      </p:grpSp>
      <p:sp>
        <p:nvSpPr>
          <p:cNvPr id="153" name="Rectangle 152"/>
          <p:cNvSpPr/>
          <p:nvPr/>
        </p:nvSpPr>
        <p:spPr bwMode="auto">
          <a:xfrm>
            <a:off x="15627" y="3550335"/>
            <a:ext cx="11565749" cy="2972047"/>
          </a:xfrm>
          <a:prstGeom prst="rect">
            <a:avLst/>
          </a:prstGeom>
          <a:solidFill>
            <a:srgbClr val="A7A7A7">
              <a:lumMod val="20000"/>
              <a:lumOff val="80000"/>
            </a:srgbClr>
          </a:solidFill>
          <a:ln w="127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>
                <a:solidFill>
                  <a:srgbClr val="ED7D31"/>
                </a:solidFill>
                <a:latin typeface="Helvetica"/>
                <a:cs typeface="Helvetica"/>
              </a:rPr>
              <a:t>Socle Technique Terreze (Back-end)</a:t>
            </a:r>
            <a:endParaRPr lang="fr-FR" sz="1600" b="1" i="0" u="none" strike="noStrike" cap="none" spc="0">
              <a:ln>
                <a:noFill/>
              </a:ln>
              <a:solidFill>
                <a:srgbClr val="ED7D31"/>
              </a:solidFill>
              <a:latin typeface="Helvetica"/>
              <a:cs typeface="Helvetica"/>
            </a:endParaRPr>
          </a:p>
        </p:txBody>
      </p:sp>
      <p:grpSp>
        <p:nvGrpSpPr>
          <p:cNvPr id="154" name="Groupe 153"/>
          <p:cNvGrpSpPr/>
          <p:nvPr/>
        </p:nvGrpSpPr>
        <p:grpSpPr bwMode="auto">
          <a:xfrm>
            <a:off x="175092" y="3840822"/>
            <a:ext cx="1984858" cy="1110825"/>
            <a:chOff x="-10274342" y="2899791"/>
            <a:chExt cx="1984858" cy="1110825"/>
          </a:xfrm>
        </p:grpSpPr>
        <p:sp>
          <p:nvSpPr>
            <p:cNvPr id="7" name="Rectangle 6"/>
            <p:cNvSpPr/>
            <p:nvPr/>
          </p:nvSpPr>
          <p:spPr bwMode="auto">
            <a:xfrm>
              <a:off x="-10274342" y="2899791"/>
              <a:ext cx="1984858" cy="1110825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t"/>
            <a:lstStyle/>
            <a:p>
              <a:pPr algn="ctr">
                <a:defRPr/>
              </a:pPr>
              <a:r>
                <a:rPr lang="fr-FR" sz="1600" b="1">
                  <a:solidFill>
                    <a:srgbClr val="ED7D31"/>
                  </a:solidFill>
                  <a:latin typeface="Helvetica"/>
                  <a:cs typeface="Helvetica"/>
                </a:rPr>
                <a:t>Messagerie</a:t>
              </a:r>
              <a:endParaRPr/>
            </a:p>
          </p:txBody>
        </p:sp>
        <p:grpSp>
          <p:nvGrpSpPr>
            <p:cNvPr id="88" name="Groupe 87"/>
            <p:cNvGrpSpPr/>
            <p:nvPr/>
          </p:nvGrpSpPr>
          <p:grpSpPr bwMode="auto">
            <a:xfrm>
              <a:off x="-10047256" y="3225782"/>
              <a:ext cx="1462086" cy="667535"/>
              <a:chOff x="2488247" y="4180519"/>
              <a:chExt cx="1168930" cy="523466"/>
            </a:xfrm>
          </p:grpSpPr>
          <p:sp>
            <p:nvSpPr>
              <p:cNvPr id="89" name="Rectangle 88"/>
              <p:cNvSpPr/>
              <p:nvPr/>
            </p:nvSpPr>
            <p:spPr bwMode="auto">
              <a:xfrm>
                <a:off x="2591873" y="4180519"/>
                <a:ext cx="1047285" cy="165725"/>
              </a:xfrm>
              <a:prstGeom prst="rect">
                <a:avLst/>
              </a:prstGeom>
              <a:noFill/>
              <a:ln w="12700" cap="flat" cmpd="sng" algn="ctr">
                <a:noFill/>
                <a:prstDash val="lgDash"/>
              </a:ln>
              <a:effectLst/>
            </p:spPr>
            <p:txBody>
              <a:bodyPr lIns="45720" tIns="45720" rIns="45720" bIns="45720" rtlCol="0" anchor="t"/>
              <a:lstStyle/>
              <a:p>
                <a:pPr algn="ctr">
                  <a:defRPr/>
                </a:pPr>
                <a:r>
                  <a:rPr lang="fr-FR" sz="1000" b="1">
                    <a:solidFill>
                      <a:srgbClr val="000000"/>
                    </a:solidFill>
                    <a:latin typeface="Helvetica"/>
                    <a:cs typeface="Helvetica"/>
                  </a:rPr>
                  <a:t>File d'attente</a:t>
                </a:r>
                <a:endParaRPr lang="fr-FR"/>
              </a:p>
            </p:txBody>
          </p:sp>
          <p:pic>
            <p:nvPicPr>
              <p:cNvPr id="90" name="Picture 36"/>
              <p:cNvPicPr>
                <a:picLocks noChangeAspect="1" noChangeArrowheads="1"/>
              </p:cNvPicPr>
              <p:nvPr/>
            </p:nvPicPr>
            <p:blipFill>
              <a:blip r:embed="rId23"/>
              <a:stretch/>
            </p:blipFill>
            <p:spPr bwMode="auto">
              <a:xfrm>
                <a:off x="2488247" y="4369214"/>
                <a:ext cx="1168930" cy="334771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</p:pic>
        </p:grpSp>
      </p:grpSp>
      <p:grpSp>
        <p:nvGrpSpPr>
          <p:cNvPr id="157" name="Groupe 156"/>
          <p:cNvGrpSpPr/>
          <p:nvPr/>
        </p:nvGrpSpPr>
        <p:grpSpPr bwMode="auto">
          <a:xfrm>
            <a:off x="2217816" y="3840822"/>
            <a:ext cx="9122610" cy="1110825"/>
            <a:chOff x="2434738" y="4055082"/>
            <a:chExt cx="9122610" cy="11108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434738" y="4055082"/>
              <a:ext cx="9122610" cy="111082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t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600" b="1" i="0" u="none" strike="noStrike" cap="none" spc="0">
                  <a:ln>
                    <a:noFill/>
                  </a:ln>
                  <a:solidFill>
                    <a:srgbClr val="ED7D31"/>
                  </a:solidFill>
                  <a:latin typeface="Helvetica"/>
                  <a:cs typeface="Helvetica"/>
                </a:rPr>
                <a:t>Stockage</a:t>
              </a:r>
              <a:endParaRPr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9464275" y="4342727"/>
              <a:ext cx="1964497" cy="727052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4">
                  <a:lumMod val="50000"/>
                </a:schemeClr>
              </a:solidFill>
              <a:prstDash val="lgDash"/>
            </a:ln>
            <a:effectLst/>
          </p:spPr>
          <p:txBody>
            <a:bodyPr rtlCol="0" anchor="t"/>
            <a:lstStyle/>
            <a:p>
              <a:pPr algn="ctr">
                <a:defRPr/>
              </a:pPr>
              <a:r>
                <a:rPr lang="fr-FR" sz="11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Traçabilité de la donnée</a:t>
              </a:r>
              <a:endParaRPr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477482" y="4342726"/>
              <a:ext cx="3430800" cy="722736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lgDash"/>
            </a:ln>
            <a:effectLst/>
          </p:spPr>
          <p:txBody>
            <a:bodyPr rtlCol="0" anchor="t"/>
            <a:lstStyle/>
            <a:p>
              <a:pPr>
                <a:defRPr/>
              </a:pPr>
              <a:r>
                <a:rPr lang="fr-FR" sz="12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                 Stockage données</a:t>
              </a:r>
              <a:endParaRPr/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4656351" y="4451337"/>
              <a:ext cx="498210" cy="475598"/>
            </a:xfrm>
            <a:prstGeom prst="rect">
              <a:avLst/>
            </a:prstGeom>
          </p:spPr>
        </p:pic>
        <p:pic>
          <p:nvPicPr>
            <p:cNvPr id="23" name="Graphique 22" descr="Base de données"/>
            <p:cNvPicPr>
              <a:picLocks noChangeAspect="1"/>
            </p:cNvPicPr>
            <p:nvPr/>
          </p:nvPicPr>
          <p:blipFill>
            <a:blip r:embed="rId24"/>
            <a:stretch/>
          </p:blipFill>
          <p:spPr bwMode="auto">
            <a:xfrm>
              <a:off x="2506369" y="4504862"/>
              <a:ext cx="498210" cy="47939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auto">
            <a:xfrm>
              <a:off x="5993119" y="4342726"/>
              <a:ext cx="3349767" cy="701360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lgDash"/>
            </a:ln>
            <a:effectLst/>
          </p:spPr>
          <p:txBody>
            <a:bodyPr rtlCol="0" anchor="t"/>
            <a:lstStyle/>
            <a:p>
              <a:pPr lvl="0" algn="ctr">
                <a:defRPr/>
              </a:pPr>
              <a:r>
                <a:rPr lang="fr-FR" sz="1100" b="1" i="0" u="none" strike="noStrike" cap="none" spc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Stockage métadonnées</a:t>
              </a:r>
              <a:endParaRPr/>
            </a:p>
            <a:p>
              <a:pPr lvl="0" algn="ctr">
                <a:defRPr/>
              </a:pPr>
              <a:r>
                <a:rPr lang="fr-FR" sz="1100" b="1" i="0" u="none" strike="noStrike" cap="none" spc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 (</a:t>
              </a:r>
              <a:r>
                <a:rPr lang="fr-FR" sz="1100" b="1">
                  <a:solidFill>
                    <a:srgbClr val="70AD47">
                      <a:lumMod val="10000"/>
                    </a:srgbClr>
                  </a:solidFill>
                </a:rPr>
                <a:t>catalogue statique) </a:t>
              </a:r>
              <a:endParaRPr lang="fr-FR" sz="1100" b="1" i="0" u="none" strike="noStrike" cap="none" spc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latin typeface="Helvetica"/>
                <a:cs typeface="Helvetica"/>
              </a:endParaRPr>
            </a:p>
          </p:txBody>
        </p:sp>
        <p:pic>
          <p:nvPicPr>
            <p:cNvPr id="34" name="Graphique 33" descr="Base de données"/>
            <p:cNvPicPr>
              <a:picLocks noChangeAspect="1"/>
            </p:cNvPicPr>
            <p:nvPr/>
          </p:nvPicPr>
          <p:blipFill>
            <a:blip r:embed="rId24"/>
            <a:stretch/>
          </p:blipFill>
          <p:spPr bwMode="auto">
            <a:xfrm>
              <a:off x="5996010" y="4516053"/>
              <a:ext cx="498210" cy="479396"/>
            </a:xfrm>
            <a:prstGeom prst="rect">
              <a:avLst/>
            </a:prstGeom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25"/>
            <a:srcRect l="13627" t="18323" r="12229" b="21885"/>
            <a:stretch/>
          </p:blipFill>
          <p:spPr bwMode="auto">
            <a:xfrm>
              <a:off x="10414862" y="4528043"/>
              <a:ext cx="698566" cy="422494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26"/>
            <a:stretch/>
          </p:blipFill>
          <p:spPr bwMode="auto">
            <a:xfrm>
              <a:off x="9855977" y="4483721"/>
              <a:ext cx="504000" cy="560365"/>
            </a:xfrm>
            <a:prstGeom prst="rect">
              <a:avLst/>
            </a:prstGeom>
          </p:spPr>
        </p:pic>
        <p:pic>
          <p:nvPicPr>
            <p:cNvPr id="60" name="Picture 12" descr="Using MinIO with Docker and Python | by Daniel Santana | Medium"/>
            <p:cNvPicPr>
              <a:picLocks noChangeAspect="1" noChangeArrowheads="1"/>
            </p:cNvPicPr>
            <p:nvPr/>
          </p:nvPicPr>
          <p:blipFill>
            <a:blip r:embed="rId27"/>
            <a:stretch/>
          </p:blipFill>
          <p:spPr bwMode="auto">
            <a:xfrm>
              <a:off x="4989860" y="4546354"/>
              <a:ext cx="950007" cy="407147"/>
            </a:xfrm>
            <a:prstGeom prst="rect">
              <a:avLst/>
            </a:prstGeom>
            <a:noFill/>
          </p:spPr>
        </p:pic>
        <p:pic>
          <p:nvPicPr>
            <p:cNvPr id="78" name="Image 77"/>
            <p:cNvPicPr>
              <a:picLocks noChangeAspect="1"/>
            </p:cNvPicPr>
            <p:nvPr/>
          </p:nvPicPr>
          <p:blipFill>
            <a:blip r:embed="rId28"/>
            <a:stretch/>
          </p:blipFill>
          <p:spPr bwMode="auto">
            <a:xfrm>
              <a:off x="8610344" y="4342726"/>
              <a:ext cx="616491" cy="685436"/>
            </a:xfrm>
            <a:prstGeom prst="rect">
              <a:avLst/>
            </a:prstGeom>
          </p:spPr>
        </p:pic>
      </p:grpSp>
      <p:grpSp>
        <p:nvGrpSpPr>
          <p:cNvPr id="156" name="Groupe 155"/>
          <p:cNvGrpSpPr/>
          <p:nvPr/>
        </p:nvGrpSpPr>
        <p:grpSpPr bwMode="auto">
          <a:xfrm>
            <a:off x="175128" y="5002930"/>
            <a:ext cx="2742042" cy="1410856"/>
            <a:chOff x="-9538263" y="4552633"/>
            <a:chExt cx="2742042" cy="1410856"/>
          </a:xfrm>
          <a:solidFill>
            <a:srgbClr val="ABCA97"/>
          </a:solidFill>
        </p:grpSpPr>
        <p:sp>
          <p:nvSpPr>
            <p:cNvPr id="13" name="Rectangle 12"/>
            <p:cNvSpPr/>
            <p:nvPr/>
          </p:nvSpPr>
          <p:spPr bwMode="auto">
            <a:xfrm>
              <a:off x="-9538263" y="4552633"/>
              <a:ext cx="2742042" cy="1410856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600" b="1" i="0" u="none" strike="noStrike" cap="none" spc="0">
                  <a:ln>
                    <a:noFill/>
                  </a:ln>
                  <a:solidFill>
                    <a:srgbClr val="ED7D31"/>
                  </a:solidFill>
                  <a:latin typeface="Helvetica"/>
                  <a:cs typeface="Helvetica"/>
                </a:rPr>
                <a:t>Acquisition</a:t>
              </a:r>
              <a:endParaRPr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-8073934" y="4790079"/>
              <a:ext cx="1207864" cy="838800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lgDash"/>
            </a:ln>
            <a:effectLst/>
          </p:spPr>
          <p:txBody>
            <a:bodyPr lIns="45720" tIns="45720" rIns="45720" bIns="45720" rtlCol="0" anchor="t"/>
            <a:lstStyle/>
            <a:p>
              <a:pPr algn="ctr">
                <a:defRPr/>
              </a:pPr>
              <a:r>
                <a:rPr lang="fr-FR" sz="1000" b="1">
                  <a:solidFill>
                    <a:srgbClr val="000000"/>
                  </a:solidFill>
                  <a:latin typeface="Helvetica"/>
                  <a:cs typeface="Helvetica"/>
                </a:rPr>
                <a:t>Crowdsourcing</a:t>
              </a:r>
              <a:endParaRPr lang="fr-FR" sz="1000">
                <a:solidFill>
                  <a:srgbClr val="000000"/>
                </a:solidFill>
                <a:cs typeface="Calibri"/>
              </a:endParaRPr>
            </a:p>
          </p:txBody>
        </p:sp>
        <p:grpSp>
          <p:nvGrpSpPr>
            <p:cNvPr id="82" name="Groupe 81"/>
            <p:cNvGrpSpPr/>
            <p:nvPr/>
          </p:nvGrpSpPr>
          <p:grpSpPr bwMode="auto">
            <a:xfrm>
              <a:off x="-9480820" y="4790079"/>
              <a:ext cx="1353770" cy="839702"/>
              <a:chOff x="1224008" y="4508720"/>
              <a:chExt cx="1093308" cy="839702"/>
            </a:xfrm>
            <a:grpFill/>
          </p:grpSpPr>
          <p:sp>
            <p:nvSpPr>
              <p:cNvPr id="83" name="Rectangle 82"/>
              <p:cNvSpPr/>
              <p:nvPr/>
            </p:nvSpPr>
            <p:spPr bwMode="auto">
              <a:xfrm>
                <a:off x="1224008" y="4508720"/>
                <a:ext cx="1093308" cy="839701"/>
              </a:xfrm>
              <a:prstGeom prst="rect">
                <a:avLst/>
              </a:prstGeom>
              <a:solidFill>
                <a:srgbClr val="C5E0B4"/>
              </a:solidFill>
              <a:ln w="12700" cap="flat" cmpd="sng" algn="ctr">
                <a:solidFill>
                  <a:schemeClr val="accent6">
                    <a:lumMod val="50000"/>
                  </a:schemeClr>
                </a:solidFill>
                <a:prstDash val="lgDash"/>
              </a:ln>
              <a:effectLst/>
            </p:spPr>
            <p:txBody>
              <a:bodyPr lIns="45720" tIns="45720" rIns="45720" bIns="45720" rtlCol="0" anchor="t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fr-FR" sz="1000" b="1" i="0" u="none" strike="noStrike" cap="none" spc="0">
                    <a:ln>
                      <a:noFill/>
                    </a:ln>
                    <a:solidFill>
                      <a:srgbClr val="70AD47">
                        <a:lumMod val="10000"/>
                      </a:srgbClr>
                    </a:solidFill>
                    <a:latin typeface="Helvetica"/>
                    <a:cs typeface="Helvetica"/>
                  </a:rPr>
                  <a:t>Acquisition Connecteurs externes</a:t>
                </a:r>
                <a:endParaRPr/>
              </a:p>
            </p:txBody>
          </p:sp>
          <p:pic>
            <p:nvPicPr>
              <p:cNvPr id="84" name="Picture 30"/>
              <p:cNvPicPr>
                <a:picLocks noChangeAspect="1" noChangeArrowheads="1"/>
              </p:cNvPicPr>
              <p:nvPr/>
            </p:nvPicPr>
            <p:blipFill>
              <a:blip r:embed="rId29"/>
              <a:stretch/>
            </p:blipFill>
            <p:spPr bwMode="auto">
              <a:xfrm>
                <a:off x="1412101" y="5045606"/>
                <a:ext cx="717123" cy="302816"/>
              </a:xfrm>
              <a:prstGeom prst="rect">
                <a:avLst/>
              </a:prstGeom>
              <a:noFill/>
            </p:spPr>
          </p:pic>
        </p:grpSp>
        <p:pic>
          <p:nvPicPr>
            <p:cNvPr id="91" name="Image 90"/>
            <p:cNvPicPr>
              <a:picLocks noChangeAspect="1"/>
            </p:cNvPicPr>
            <p:nvPr/>
          </p:nvPicPr>
          <p:blipFill>
            <a:blip r:embed="rId30"/>
            <a:stretch/>
          </p:blipFill>
          <p:spPr bwMode="auto">
            <a:xfrm>
              <a:off x="-7912001" y="4998890"/>
              <a:ext cx="883998" cy="612000"/>
            </a:xfrm>
            <a:prstGeom prst="rect">
              <a:avLst/>
            </a:prstGeom>
            <a:noFill/>
          </p:spPr>
        </p:pic>
      </p:grpSp>
      <p:sp>
        <p:nvSpPr>
          <p:cNvPr id="19" name="Triangle isocèle 18"/>
          <p:cNvSpPr/>
          <p:nvPr/>
        </p:nvSpPr>
        <p:spPr bwMode="auto">
          <a:xfrm>
            <a:off x="567618" y="6394452"/>
            <a:ext cx="383789" cy="255859"/>
          </a:xfrm>
          <a:prstGeom prst="triangle">
            <a:avLst>
              <a:gd name="adj" fmla="val 50000"/>
            </a:avLst>
          </a:prstGeom>
          <a:solidFill>
            <a:srgbClr val="4472C4">
              <a:lumMod val="60000"/>
              <a:lumOff val="40000"/>
            </a:srgbClr>
          </a:solidFill>
          <a:ln w="25400" cap="flat">
            <a:noFill/>
            <a:prstDash val="solid"/>
            <a:round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0" name="Triangle isocèle 19"/>
          <p:cNvSpPr/>
          <p:nvPr/>
        </p:nvSpPr>
        <p:spPr bwMode="auto">
          <a:xfrm>
            <a:off x="1949929" y="6394452"/>
            <a:ext cx="383789" cy="255859"/>
          </a:xfrm>
          <a:prstGeom prst="triangle">
            <a:avLst>
              <a:gd name="adj" fmla="val 50000"/>
            </a:avLst>
          </a:prstGeom>
          <a:solidFill>
            <a:srgbClr val="4472C4">
              <a:lumMod val="60000"/>
              <a:lumOff val="40000"/>
            </a:srgbClr>
          </a:solidFill>
          <a:ln w="25400" cap="flat">
            <a:noFill/>
            <a:prstDash val="solid"/>
            <a:round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26" name="ZoneTexte 25"/>
          <p:cNvSpPr txBox="1"/>
          <p:nvPr/>
        </p:nvSpPr>
        <p:spPr bwMode="auto">
          <a:xfrm>
            <a:off x="309792" y="6618647"/>
            <a:ext cx="92465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rtlCol="0" anchor="ctr">
            <a:spAutoFit/>
          </a:bodyPr>
          <a:lstStyle/>
          <a:p>
            <a:pPr algn="ctr">
              <a:defRPr/>
            </a:pPr>
            <a:r>
              <a:rPr lang="fr-FR" sz="1000" b="1">
                <a:solidFill>
                  <a:srgbClr val="70AD47">
                    <a:lumMod val="10000"/>
                  </a:srgbClr>
                </a:solidFill>
                <a:cs typeface="Helvetica"/>
              </a:rPr>
              <a:t>Données externes</a:t>
            </a:r>
            <a:endParaRPr/>
          </a:p>
        </p:txBody>
      </p:sp>
      <p:sp>
        <p:nvSpPr>
          <p:cNvPr id="27" name="ZoneTexte 26"/>
          <p:cNvSpPr txBox="1"/>
          <p:nvPr/>
        </p:nvSpPr>
        <p:spPr bwMode="auto">
          <a:xfrm>
            <a:off x="1500383" y="6611086"/>
            <a:ext cx="127258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rtlCol="0" anchor="ctr">
            <a:spAutoFit/>
          </a:bodyPr>
          <a:lstStyle/>
          <a:p>
            <a:pPr algn="ctr">
              <a:defRPr/>
            </a:pPr>
            <a:r>
              <a:rPr lang="fr-FR" sz="1000" b="1">
                <a:solidFill>
                  <a:srgbClr val="70AD47">
                    <a:lumMod val="10000"/>
                  </a:srgbClr>
                </a:solidFill>
                <a:cs typeface="Helvetica"/>
              </a:rPr>
              <a:t>Données crowdsourcées</a:t>
            </a:r>
            <a:endParaRPr/>
          </a:p>
        </p:txBody>
      </p:sp>
      <p:pic>
        <p:nvPicPr>
          <p:cNvPr id="28" name="Graphique 27" descr="Réseau utilisateur"/>
          <p:cNvPicPr>
            <a:picLocks noChangeAspect="1"/>
          </p:cNvPicPr>
          <p:nvPr/>
        </p:nvPicPr>
        <p:blipFill>
          <a:blip r:embed="rId31"/>
          <a:stretch/>
        </p:blipFill>
        <p:spPr bwMode="auto">
          <a:xfrm>
            <a:off x="1081212" y="6654674"/>
            <a:ext cx="318190" cy="318190"/>
          </a:xfrm>
          <a:prstGeom prst="rect">
            <a:avLst/>
          </a:prstGeom>
        </p:spPr>
      </p:pic>
      <p:pic>
        <p:nvPicPr>
          <p:cNvPr id="29" name="Graphique 28" descr="Empreinte digitale"/>
          <p:cNvPicPr>
            <a:picLocks noChangeAspect="1"/>
          </p:cNvPicPr>
          <p:nvPr/>
        </p:nvPicPr>
        <p:blipFill>
          <a:blip r:embed="rId32"/>
          <a:stretch/>
        </p:blipFill>
        <p:spPr bwMode="auto">
          <a:xfrm>
            <a:off x="2630276" y="6659606"/>
            <a:ext cx="308325" cy="308325"/>
          </a:xfrm>
          <a:prstGeom prst="rect">
            <a:avLst/>
          </a:prstGeom>
        </p:spPr>
      </p:pic>
      <p:grpSp>
        <p:nvGrpSpPr>
          <p:cNvPr id="158" name="Groupe 157"/>
          <p:cNvGrpSpPr/>
          <p:nvPr/>
        </p:nvGrpSpPr>
        <p:grpSpPr bwMode="auto">
          <a:xfrm>
            <a:off x="3018143" y="5005798"/>
            <a:ext cx="4450432" cy="1418774"/>
            <a:chOff x="-7468480" y="2905054"/>
            <a:chExt cx="4450432" cy="1418774"/>
          </a:xfrm>
        </p:grpSpPr>
        <p:sp>
          <p:nvSpPr>
            <p:cNvPr id="12" name="Rectangle 11"/>
            <p:cNvSpPr/>
            <p:nvPr/>
          </p:nvSpPr>
          <p:spPr bwMode="auto">
            <a:xfrm>
              <a:off x="-7468480" y="2905054"/>
              <a:ext cx="4450432" cy="141877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600" b="1" i="0" u="none" strike="noStrike" cap="none" spc="0">
                  <a:ln>
                    <a:noFill/>
                  </a:ln>
                  <a:solidFill>
                    <a:srgbClr val="ED7D31"/>
                  </a:solidFill>
                  <a:latin typeface="Helvetica"/>
                  <a:cs typeface="Helvetica"/>
                </a:rPr>
                <a:t>Traitement et Transformation</a:t>
              </a:r>
              <a:endParaRPr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-5862142" y="3041859"/>
              <a:ext cx="1131009" cy="936730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lgDash"/>
            </a:ln>
            <a:effectLst/>
          </p:spPr>
          <p:txBody>
            <a:bodyPr lIns="91440" tIns="45720" rIns="91440" bIns="45720" rtlCol="0" anchor="t"/>
            <a:lstStyle/>
            <a:p>
              <a:pPr algn="ctr">
                <a:defRPr/>
              </a:pPr>
              <a:r>
                <a:rPr lang="fr-FR" sz="1000" b="1"/>
                <a:t>Schema Registry</a:t>
              </a:r>
              <a:endParaRPr lang="fr-FR" sz="1000" b="1">
                <a:cs typeface="Calibri"/>
              </a:endParaRPr>
            </a:p>
          </p:txBody>
        </p:sp>
        <p:grpSp>
          <p:nvGrpSpPr>
            <p:cNvPr id="31" name="Groupe 30"/>
            <p:cNvGrpSpPr/>
            <p:nvPr/>
          </p:nvGrpSpPr>
          <p:grpSpPr bwMode="auto">
            <a:xfrm>
              <a:off x="-5685798" y="3420457"/>
              <a:ext cx="766164" cy="451655"/>
              <a:chOff x="5688868" y="4735877"/>
              <a:chExt cx="766164" cy="485621"/>
            </a:xfrm>
          </p:grpSpPr>
          <p:pic>
            <p:nvPicPr>
              <p:cNvPr id="32" name="Picture 9"/>
              <p:cNvPicPr>
                <a:picLocks noChangeAspect="1"/>
              </p:cNvPicPr>
              <p:nvPr/>
            </p:nvPicPr>
            <p:blipFill>
              <a:blip r:embed="rId33"/>
              <a:srcRect l="26061" t="-938" r="605" b="3688"/>
              <a:stretch/>
            </p:blipFill>
            <p:spPr bwMode="auto">
              <a:xfrm>
                <a:off x="5688868" y="4955341"/>
                <a:ext cx="766164" cy="266157"/>
              </a:xfrm>
              <a:prstGeom prst="rect">
                <a:avLst/>
              </a:prstGeom>
            </p:spPr>
          </p:pic>
          <p:pic>
            <p:nvPicPr>
              <p:cNvPr id="33" name="Picture 11"/>
              <p:cNvPicPr>
                <a:picLocks noChangeAspect="1"/>
              </p:cNvPicPr>
              <p:nvPr/>
            </p:nvPicPr>
            <p:blipFill>
              <a:blip r:embed="rId34"/>
              <a:stretch/>
            </p:blipFill>
            <p:spPr bwMode="auto">
              <a:xfrm>
                <a:off x="5944667" y="4735877"/>
                <a:ext cx="247650" cy="282575"/>
              </a:xfrm>
              <a:prstGeom prst="rect">
                <a:avLst/>
              </a:prstGeom>
            </p:spPr>
          </p:pic>
        </p:grpSp>
        <p:sp>
          <p:nvSpPr>
            <p:cNvPr id="41" name="Rectangle 40"/>
            <p:cNvSpPr/>
            <p:nvPr/>
          </p:nvSpPr>
          <p:spPr bwMode="auto">
            <a:xfrm>
              <a:off x="-4653884" y="3035016"/>
              <a:ext cx="1516341" cy="951823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tx2"/>
              </a:solidFill>
              <a:prstDash val="lgDash"/>
            </a:ln>
            <a:effectLst/>
          </p:spPr>
          <p:txBody>
            <a:bodyPr rtlCol="0" anchor="t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000" b="1" i="0" u="none" strike="noStrike" cap="none" spc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Algorithme Générateur de données</a:t>
              </a:r>
              <a:endParaRPr/>
            </a:p>
          </p:txBody>
        </p:sp>
        <p:pic>
          <p:nvPicPr>
            <p:cNvPr id="42" name="Picture 6" descr="Python-Logo-PNG-Image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-3925078" y="3465757"/>
              <a:ext cx="633721" cy="358853"/>
            </a:xfrm>
            <a:prstGeom prst="rect">
              <a:avLst/>
            </a:prstGeom>
            <a:noFill/>
          </p:spPr>
        </p:pic>
        <p:pic>
          <p:nvPicPr>
            <p:cNvPr id="43" name="Picture 10" descr="Python Logo Clipart Easy - Pandas Python Logo - Png Download - Full Size  Clipart (#3678882) - PinClipart"/>
            <p:cNvPicPr>
              <a:picLocks noChangeAspect="1" noChangeArrowheads="1"/>
            </p:cNvPicPr>
            <p:nvPr/>
          </p:nvPicPr>
          <p:blipFill>
            <a:blip r:embed="rId35"/>
            <a:stretch/>
          </p:blipFill>
          <p:spPr bwMode="auto">
            <a:xfrm>
              <a:off x="-3816470" y="3637664"/>
              <a:ext cx="592641" cy="349755"/>
            </a:xfrm>
            <a:prstGeom prst="rect">
              <a:avLst/>
            </a:prstGeom>
            <a:noFill/>
          </p:spPr>
        </p:pic>
        <p:pic>
          <p:nvPicPr>
            <p:cNvPr id="65" name="Picture 6" descr="JupyterHub | Cuahsi.org"/>
            <p:cNvPicPr>
              <a:picLocks noChangeAspect="1" noChangeArrowheads="1"/>
            </p:cNvPicPr>
            <p:nvPr/>
          </p:nvPicPr>
          <p:blipFill>
            <a:blip r:embed="rId36"/>
            <a:stretch/>
          </p:blipFill>
          <p:spPr bwMode="auto">
            <a:xfrm>
              <a:off x="-4601788" y="3483620"/>
              <a:ext cx="816615" cy="494969"/>
            </a:xfrm>
            <a:prstGeom prst="rect">
              <a:avLst/>
            </a:prstGeom>
            <a:noFill/>
          </p:spPr>
        </p:pic>
        <p:grpSp>
          <p:nvGrpSpPr>
            <p:cNvPr id="85" name="Groupe 84"/>
            <p:cNvGrpSpPr/>
            <p:nvPr/>
          </p:nvGrpSpPr>
          <p:grpSpPr bwMode="auto">
            <a:xfrm>
              <a:off x="-7389204" y="3041859"/>
              <a:ext cx="1439723" cy="936730"/>
              <a:chOff x="3909262" y="4357278"/>
              <a:chExt cx="1439723" cy="936730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3909262" y="4357278"/>
                <a:ext cx="1439723" cy="936730"/>
              </a:xfrm>
              <a:prstGeom prst="rect">
                <a:avLst/>
              </a:prstGeom>
              <a:solidFill>
                <a:srgbClr val="C5E0B4"/>
              </a:solidFill>
              <a:ln w="12700" cap="flat" cmpd="sng" algn="ctr">
                <a:solidFill>
                  <a:schemeClr val="accent6">
                    <a:lumMod val="50000"/>
                  </a:schemeClr>
                </a:solidFill>
                <a:prstDash val="lgDash"/>
              </a:ln>
              <a:effectLst/>
            </p:spPr>
            <p:txBody>
              <a:bodyPr rtlCol="0" anchor="t"/>
              <a:lstStyle/>
              <a:p>
                <a:pPr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fr-FR" sz="1000" b="1">
                    <a:solidFill>
                      <a:srgbClr val="70AD47">
                        <a:lumMod val="10000"/>
                      </a:srgbClr>
                    </a:solidFill>
                    <a:latin typeface="Helvetica"/>
                    <a:cs typeface="Helvetica"/>
                  </a:rPr>
                  <a:t>Service Ingestion</a:t>
                </a:r>
                <a:endParaRPr/>
              </a:p>
              <a:p>
                <a:pPr marR="0" lv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fr-FR" sz="10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endParaRPr>
              </a:p>
            </p:txBody>
          </p:sp>
          <p:pic>
            <p:nvPicPr>
              <p:cNvPr id="87" name="Picture 30"/>
              <p:cNvPicPr>
                <a:picLocks noChangeAspect="1" noChangeArrowheads="1"/>
              </p:cNvPicPr>
              <p:nvPr/>
            </p:nvPicPr>
            <p:blipFill>
              <a:blip r:embed="rId37"/>
              <a:stretch/>
            </p:blipFill>
            <p:spPr bwMode="auto">
              <a:xfrm>
                <a:off x="3981541" y="4590014"/>
                <a:ext cx="1257794" cy="53112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59" name="Groupe 158"/>
          <p:cNvGrpSpPr/>
          <p:nvPr/>
        </p:nvGrpSpPr>
        <p:grpSpPr bwMode="auto">
          <a:xfrm>
            <a:off x="7581516" y="4998971"/>
            <a:ext cx="3758910" cy="1418774"/>
            <a:chOff x="-5127000" y="3710329"/>
            <a:chExt cx="3758910" cy="1418774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-5127000" y="3710329"/>
              <a:ext cx="3758910" cy="1418774"/>
            </a:xfrm>
            <a:prstGeom prst="rect">
              <a:avLst/>
            </a:prstGeom>
            <a:grpFill/>
            <a:ln w="12700" cap="flat" cmpd="sng" algn="ctr">
              <a:solidFill>
                <a:srgbClr val="ED7D31"/>
              </a:solidFill>
              <a:prstDash val="solid"/>
            </a:ln>
            <a:effectLst/>
          </p:spPr>
          <p:txBody>
            <a:bodyPr rtlCol="0" anchor="b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fr-FR" sz="1600" b="1" i="0" u="none" strike="noStrike" cap="none" spc="0">
                  <a:ln>
                    <a:noFill/>
                  </a:ln>
                  <a:solidFill>
                    <a:srgbClr val="ED7D31"/>
                  </a:solidFill>
                  <a:latin typeface="Helvetica"/>
                  <a:cs typeface="Helvetica"/>
                </a:rPr>
                <a:t>Diffusion</a:t>
              </a:r>
              <a:endParaRPr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-5070358" y="3885475"/>
              <a:ext cx="1796279" cy="912631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lgDash"/>
            </a:ln>
            <a:effectLst/>
          </p:spPr>
          <p:txBody>
            <a:bodyPr lIns="91440" tIns="45720" rIns="91440" bIns="45720" rtlCol="0" anchor="t"/>
            <a:lstStyle/>
            <a:p>
              <a:pPr algn="ctr">
                <a:defRPr/>
              </a:pPr>
              <a:r>
                <a:rPr lang="fr-FR" sz="10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Catalogue de données / Pipelines / Gestion des droits et accès</a:t>
              </a:r>
              <a:endParaRPr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-3145243" y="3885475"/>
              <a:ext cx="1638443" cy="912631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lgDash"/>
            </a:ln>
            <a:effectLst/>
          </p:spPr>
          <p:txBody>
            <a:bodyPr lIns="91440" tIns="45720" rIns="91440" bIns="45720" rtlCol="0" anchor="t"/>
            <a:lstStyle/>
            <a:p>
              <a:pPr algn="ctr">
                <a:defRPr/>
              </a:pPr>
              <a:r>
                <a:rPr lang="fr-FR" sz="10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SIG</a:t>
              </a:r>
              <a:endParaRPr/>
            </a:p>
          </p:txBody>
        </p:sp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2"/>
            <a:stretch/>
          </p:blipFill>
          <p:spPr bwMode="auto">
            <a:xfrm>
              <a:off x="-2962655" y="4510538"/>
              <a:ext cx="1218455" cy="288000"/>
            </a:xfrm>
            <a:prstGeom prst="rect">
              <a:avLst/>
            </a:prstGeom>
            <a:noFill/>
          </p:spPr>
        </p:pic>
        <p:pic>
          <p:nvPicPr>
            <p:cNvPr id="67" name="Image 66"/>
            <p:cNvPicPr>
              <a:picLocks noChangeAspect="1"/>
            </p:cNvPicPr>
            <p:nvPr/>
          </p:nvPicPr>
          <p:blipFill>
            <a:blip r:embed="rId30"/>
            <a:stretch/>
          </p:blipFill>
          <p:spPr bwMode="auto">
            <a:xfrm>
              <a:off x="-5013631" y="4313345"/>
              <a:ext cx="621297" cy="430129"/>
            </a:xfrm>
            <a:prstGeom prst="rect">
              <a:avLst/>
            </a:prstGeom>
            <a:noFill/>
          </p:spPr>
        </p:pic>
        <p:sp>
          <p:nvSpPr>
            <p:cNvPr id="79" name="Rectangle 78"/>
            <p:cNvSpPr/>
            <p:nvPr/>
          </p:nvSpPr>
          <p:spPr bwMode="auto">
            <a:xfrm>
              <a:off x="-3080168" y="4080872"/>
              <a:ext cx="1512574" cy="451988"/>
            </a:xfrm>
            <a:prstGeom prst="rect">
              <a:avLst/>
            </a:prstGeom>
            <a:solidFill>
              <a:srgbClr val="C5E0B4"/>
            </a:solidFill>
            <a:ln w="12700" cap="flat" cmpd="sng" algn="ctr">
              <a:solidFill>
                <a:schemeClr val="accent6">
                  <a:lumMod val="50000"/>
                </a:schemeClr>
              </a:solidFill>
              <a:prstDash val="lgDash"/>
            </a:ln>
            <a:effectLst/>
          </p:spPr>
          <p:txBody>
            <a:bodyPr lIns="0" tIns="0" rIns="0" bIns="0" rtlCol="0" anchor="t"/>
            <a:lstStyle/>
            <a:p>
              <a:pPr algn="ctr">
                <a:defRPr/>
              </a:pPr>
              <a:r>
                <a:rPr lang="fr-FR" sz="800" b="1">
                  <a:solidFill>
                    <a:srgbClr val="70AD47">
                      <a:lumMod val="10000"/>
                    </a:srgbClr>
                  </a:solidFill>
                  <a:latin typeface="Helvetica"/>
                  <a:cs typeface="Helvetica"/>
                </a:rPr>
                <a:t>Plugin Restitution dynamique</a:t>
              </a:r>
              <a:endParaRPr/>
            </a:p>
          </p:txBody>
        </p:sp>
        <p:pic>
          <p:nvPicPr>
            <p:cNvPr id="80" name="Picture 34"/>
            <p:cNvPicPr>
              <a:picLocks noChangeAspect="1" noChangeArrowheads="1"/>
            </p:cNvPicPr>
            <p:nvPr/>
          </p:nvPicPr>
          <p:blipFill>
            <a:blip r:embed="rId38"/>
            <a:stretch/>
          </p:blipFill>
          <p:spPr bwMode="auto">
            <a:xfrm>
              <a:off x="-2421554" y="4170289"/>
              <a:ext cx="195344" cy="363589"/>
            </a:xfrm>
            <a:prstGeom prst="rect">
              <a:avLst/>
            </a:prstGeom>
            <a:noFill/>
          </p:spPr>
        </p:pic>
        <p:pic>
          <p:nvPicPr>
            <p:cNvPr id="95" name="Picture 6" descr="Nouvelle version de Spring Boot, prêt pour les applications réactives dans  le cloud"/>
            <p:cNvPicPr>
              <a:picLocks noChangeAspect="1" noChangeArrowheads="1"/>
            </p:cNvPicPr>
            <p:nvPr/>
          </p:nvPicPr>
          <p:blipFill>
            <a:blip r:embed="rId39"/>
            <a:stretch/>
          </p:blipFill>
          <p:spPr bwMode="auto">
            <a:xfrm>
              <a:off x="-4133726" y="4386253"/>
              <a:ext cx="659382" cy="346707"/>
            </a:xfrm>
            <a:prstGeom prst="rect">
              <a:avLst/>
            </a:prstGeom>
            <a:noFill/>
          </p:spPr>
        </p:pic>
      </p:grpSp>
      <p:sp>
        <p:nvSpPr>
          <p:cNvPr id="25" name="Triangle isocèle 24"/>
          <p:cNvSpPr/>
          <p:nvPr/>
        </p:nvSpPr>
        <p:spPr bwMode="auto">
          <a:xfrm flipV="1">
            <a:off x="8752473" y="6397040"/>
            <a:ext cx="383789" cy="255859"/>
          </a:xfrm>
          <a:prstGeom prst="triangle">
            <a:avLst>
              <a:gd name="adj" fmla="val 50000"/>
            </a:avLst>
          </a:prstGeom>
          <a:solidFill>
            <a:srgbClr val="4472C4">
              <a:lumMod val="60000"/>
              <a:lumOff val="40000"/>
            </a:srgbClr>
          </a:solidFill>
          <a:ln w="25400" cap="flat">
            <a:noFill/>
            <a:prstDash val="solid"/>
            <a:round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61" name="ZoneTexte 60"/>
          <p:cNvSpPr txBox="1"/>
          <p:nvPr/>
        </p:nvSpPr>
        <p:spPr bwMode="auto">
          <a:xfrm>
            <a:off x="8996562" y="6383750"/>
            <a:ext cx="1485745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9" tIns="45719" rIns="45719" bIns="45719" numCol="1" rtlCol="0" anchor="ctr">
            <a:spAutoFit/>
          </a:bodyPr>
          <a:lstStyle/>
          <a:p>
            <a:pPr algn="ctr">
              <a:defRPr/>
            </a:pPr>
            <a:r>
              <a:rPr lang="fr-FR" sz="1000" b="1">
                <a:solidFill>
                  <a:srgbClr val="70AD47">
                    <a:lumMod val="10000"/>
                  </a:srgbClr>
                </a:solidFill>
                <a:cs typeface="Helvetica"/>
              </a:rPr>
              <a:t>Catalogue d’API</a:t>
            </a:r>
            <a:endParaRPr/>
          </a:p>
        </p:txBody>
      </p:sp>
      <p:sp>
        <p:nvSpPr>
          <p:cNvPr id="6" name="Rectangle 5"/>
          <p:cNvSpPr/>
          <p:nvPr/>
        </p:nvSpPr>
        <p:spPr bwMode="auto">
          <a:xfrm>
            <a:off x="10199214" y="6698511"/>
            <a:ext cx="926430" cy="388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2"/>
            </a:solidFill>
            <a:prstDash val="lgDash"/>
          </a:ln>
          <a:effectLst/>
        </p:spPr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000" b="1" i="0" u="none" strike="noStrike" cap="none" spc="0">
              <a:ln>
                <a:noFill/>
              </a:ln>
              <a:solidFill>
                <a:srgbClr val="70AD47">
                  <a:lumMod val="10000"/>
                </a:srgbClr>
              </a:solidFill>
              <a:latin typeface="Helvetica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967810" y="6646920"/>
            <a:ext cx="3467563" cy="504596"/>
          </a:xfrm>
          <a:prstGeom prst="rect">
            <a:avLst/>
          </a:prstGeom>
          <a:noFill/>
          <a:ln w="19050" cap="flat">
            <a:solidFill>
              <a:srgbClr val="00B050"/>
            </a:solidFill>
            <a:prstDash val="dash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90000" tIns="90000" rIns="90000" bIns="90000" numCol="1" spcCol="38100" rtlCol="0" anchor="ctr" anchorCtr="0">
            <a:noAutofit/>
          </a:bodyPr>
          <a:lstStyle/>
          <a:p>
            <a:pPr>
              <a:defRPr/>
            </a:pPr>
            <a:r>
              <a:rPr lang="fr-FR" sz="1600" b="1">
                <a:solidFill>
                  <a:schemeClr val="tx1"/>
                </a:solidFill>
                <a:latin typeface="Helvetica"/>
                <a:cs typeface="Helvetica"/>
              </a:rPr>
              <a:t>Front Office</a:t>
            </a:r>
            <a:endParaRPr/>
          </a:p>
        </p:txBody>
      </p:sp>
      <p:pic>
        <p:nvPicPr>
          <p:cNvPr id="63" name="Picture 20"/>
          <p:cNvPicPr>
            <a:picLocks noChangeAspect="1" noChangeArrowheads="1"/>
          </p:cNvPicPr>
          <p:nvPr/>
        </p:nvPicPr>
        <p:blipFill>
          <a:blip r:embed="rId40"/>
          <a:stretch/>
        </p:blipFill>
        <p:spPr bwMode="auto">
          <a:xfrm>
            <a:off x="9289592" y="6648993"/>
            <a:ext cx="761075" cy="467023"/>
          </a:xfrm>
          <a:prstGeom prst="rect">
            <a:avLst/>
          </a:prstGeom>
          <a:noFill/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41"/>
          <a:stretch/>
        </p:blipFill>
        <p:spPr bwMode="auto">
          <a:xfrm>
            <a:off x="10295245" y="6245029"/>
            <a:ext cx="419141" cy="419141"/>
          </a:xfrm>
          <a:prstGeom prst="rect">
            <a:avLst/>
          </a:prstGeom>
        </p:spPr>
      </p:pic>
      <p:grpSp>
        <p:nvGrpSpPr>
          <p:cNvPr id="92" name="Groupe 91"/>
          <p:cNvGrpSpPr/>
          <p:nvPr/>
        </p:nvGrpSpPr>
        <p:grpSpPr bwMode="auto">
          <a:xfrm>
            <a:off x="10234795" y="6686057"/>
            <a:ext cx="855268" cy="389017"/>
            <a:chOff x="7942002" y="6263615"/>
            <a:chExt cx="855268" cy="389017"/>
          </a:xfrm>
        </p:grpSpPr>
        <p:pic>
          <p:nvPicPr>
            <p:cNvPr id="93" name="Picture 2"/>
            <p:cNvPicPr>
              <a:picLocks noChangeAspect="1" noChangeArrowheads="1"/>
            </p:cNvPicPr>
            <p:nvPr/>
          </p:nvPicPr>
          <p:blipFill>
            <a:blip r:embed="rId42"/>
            <a:srcRect l="26626" t="1" b="2865"/>
            <a:stretch/>
          </p:blipFill>
          <p:spPr bwMode="auto">
            <a:xfrm>
              <a:off x="7942002" y="6460690"/>
              <a:ext cx="855268" cy="191942"/>
            </a:xfrm>
            <a:prstGeom prst="rect">
              <a:avLst/>
            </a:prstGeom>
            <a:noFill/>
          </p:spPr>
        </p:pic>
        <p:pic>
          <p:nvPicPr>
            <p:cNvPr id="94" name="Picture 2"/>
            <p:cNvPicPr>
              <a:picLocks noChangeAspect="1" noChangeArrowheads="1"/>
            </p:cNvPicPr>
            <p:nvPr/>
          </p:nvPicPr>
          <p:blipFill>
            <a:blip r:embed="rId42"/>
            <a:srcRect t="1" r="72496" b="2865"/>
            <a:stretch/>
          </p:blipFill>
          <p:spPr bwMode="auto">
            <a:xfrm>
              <a:off x="8209339" y="6263615"/>
              <a:ext cx="320594" cy="191942"/>
            </a:xfrm>
            <a:prstGeom prst="rect">
              <a:avLst/>
            </a:prstGeom>
            <a:noFill/>
          </p:spPr>
        </p:pic>
      </p:grpSp>
      <p:sp>
        <p:nvSpPr>
          <p:cNvPr id="45" name="Rectangle 44"/>
          <p:cNvSpPr/>
          <p:nvPr/>
        </p:nvSpPr>
        <p:spPr bwMode="auto">
          <a:xfrm>
            <a:off x="11652682" y="679265"/>
            <a:ext cx="1351036" cy="3913634"/>
          </a:xfrm>
          <a:prstGeom prst="rect">
            <a:avLst/>
          </a:prstGeom>
          <a:solidFill>
            <a:srgbClr val="FFE699"/>
          </a:solidFill>
          <a:ln w="127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600" b="1" i="0" u="none" strike="noStrike" cap="none" spc="0">
                <a:ln>
                  <a:noFill/>
                </a:ln>
                <a:solidFill>
                  <a:srgbClr val="ED7D31"/>
                </a:solidFill>
                <a:latin typeface="Helvetica"/>
                <a:cs typeface="Helvetica"/>
              </a:rPr>
              <a:t>Datalab</a:t>
            </a:r>
          </a:p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000" b="1" i="0" u="none" strike="noStrike" cap="none" spc="0">
                <a:ln>
                  <a:noFill/>
                </a:ln>
                <a:solidFill>
                  <a:srgbClr val="ED7D31"/>
                </a:solidFill>
                <a:latin typeface="Helvetica"/>
                <a:cs typeface="Helvetica"/>
              </a:rPr>
              <a:t>Bureau virtuel</a:t>
            </a:r>
            <a:endParaRPr/>
          </a:p>
        </p:txBody>
      </p:sp>
      <p:sp>
        <p:nvSpPr>
          <p:cNvPr id="46" name="Rectangle 45"/>
          <p:cNvSpPr/>
          <p:nvPr/>
        </p:nvSpPr>
        <p:spPr bwMode="auto">
          <a:xfrm>
            <a:off x="11762108" y="2771616"/>
            <a:ext cx="1134778" cy="834905"/>
          </a:xfrm>
          <a:prstGeom prst="rect">
            <a:avLst/>
          </a:prstGeom>
          <a:solidFill>
            <a:srgbClr val="BFBFBF"/>
          </a:solidFill>
          <a:ln w="12700" cap="flat" cmpd="sng" algn="ctr">
            <a:solidFill>
              <a:schemeClr val="tx2"/>
            </a:solidFill>
            <a:prstDash val="lgDash"/>
          </a:ln>
          <a:effectLst/>
        </p:spPr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000" b="1" i="0" u="none" strike="noStrike" cap="none" spc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latin typeface="Helvetica"/>
                <a:cs typeface="Helvetica"/>
              </a:rPr>
              <a:t>Fouille de données</a:t>
            </a:r>
            <a:endParaRPr/>
          </a:p>
        </p:txBody>
      </p:sp>
      <p:sp>
        <p:nvSpPr>
          <p:cNvPr id="47" name="Rectangle 46"/>
          <p:cNvSpPr/>
          <p:nvPr/>
        </p:nvSpPr>
        <p:spPr bwMode="auto">
          <a:xfrm>
            <a:off x="11761371" y="1208372"/>
            <a:ext cx="1136127" cy="747093"/>
          </a:xfrm>
          <a:prstGeom prst="rect">
            <a:avLst/>
          </a:prstGeom>
          <a:solidFill>
            <a:srgbClr val="BFBFBF"/>
          </a:solidFill>
          <a:ln w="12700" cap="flat" cmpd="sng" algn="ctr">
            <a:solidFill>
              <a:schemeClr val="tx2"/>
            </a:solidFill>
            <a:prstDash val="lgDash"/>
          </a:ln>
          <a:effectLst/>
        </p:spPr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000" b="1" i="0" u="none" strike="noStrike" cap="none" spc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latin typeface="Helvetica"/>
                <a:cs typeface="Helvetica"/>
              </a:rPr>
              <a:t>Dashboard</a:t>
            </a:r>
            <a:endParaRPr/>
          </a:p>
        </p:txBody>
      </p:sp>
      <p:pic>
        <p:nvPicPr>
          <p:cNvPr id="48" name="Picture 9"/>
          <p:cNvPicPr>
            <a:picLocks noChangeAspect="1"/>
          </p:cNvPicPr>
          <p:nvPr/>
        </p:nvPicPr>
        <p:blipFill>
          <a:blip r:embed="rId43"/>
          <a:stretch/>
        </p:blipFill>
        <p:spPr bwMode="auto">
          <a:xfrm>
            <a:off x="12061005" y="1396522"/>
            <a:ext cx="472672" cy="475741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49" name="Rectangle 48"/>
          <p:cNvSpPr/>
          <p:nvPr/>
        </p:nvSpPr>
        <p:spPr bwMode="auto">
          <a:xfrm>
            <a:off x="11762108" y="1996165"/>
            <a:ext cx="1134778" cy="747093"/>
          </a:xfrm>
          <a:prstGeom prst="rect">
            <a:avLst/>
          </a:prstGeom>
          <a:solidFill>
            <a:srgbClr val="BFBFBF"/>
          </a:solidFill>
          <a:ln w="12700" cap="flat" cmpd="sng" algn="ctr">
            <a:solidFill>
              <a:schemeClr val="tx2"/>
            </a:solidFill>
            <a:prstDash val="lgDash"/>
          </a:ln>
          <a:effectLst/>
        </p:spPr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000" b="1" i="0" u="none" strike="noStrike" cap="none" spc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latin typeface="Helvetica"/>
                <a:cs typeface="Helvetica"/>
              </a:rPr>
              <a:t>SIG</a:t>
            </a:r>
            <a:endParaRPr/>
          </a:p>
        </p:txBody>
      </p:sp>
      <p:sp>
        <p:nvSpPr>
          <p:cNvPr id="50" name="Rectangle 49"/>
          <p:cNvSpPr/>
          <p:nvPr/>
        </p:nvSpPr>
        <p:spPr bwMode="auto">
          <a:xfrm>
            <a:off x="11773391" y="3684960"/>
            <a:ext cx="1134778" cy="8349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chemeClr val="tx2"/>
            </a:solidFill>
            <a:prstDash val="lgDash"/>
          </a:ln>
          <a:effectLst/>
        </p:spPr>
        <p:txBody>
          <a:bodyPr rtlCol="0" anchor="t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000" b="1" i="0" u="none" strike="noStrike" cap="none" spc="0">
              <a:ln>
                <a:noFill/>
              </a:ln>
              <a:solidFill>
                <a:srgbClr val="70AD47">
                  <a:lumMod val="10000"/>
                </a:srgbClr>
              </a:solidFill>
              <a:latin typeface="Helvetica"/>
              <a:cs typeface="Helvetica"/>
            </a:endParaRPr>
          </a:p>
        </p:txBody>
      </p:sp>
      <p:pic>
        <p:nvPicPr>
          <p:cNvPr id="51" name="Picture 18" descr="Onyxia"/>
          <p:cNvPicPr>
            <a:picLocks noChangeAspect="1" noChangeArrowheads="1"/>
          </p:cNvPicPr>
          <p:nvPr/>
        </p:nvPicPr>
        <p:blipFill>
          <a:blip r:embed="rId44"/>
          <a:stretch/>
        </p:blipFill>
        <p:spPr bwMode="auto">
          <a:xfrm>
            <a:off x="12019651" y="4034552"/>
            <a:ext cx="673602" cy="427256"/>
          </a:xfrm>
          <a:prstGeom prst="rect">
            <a:avLst/>
          </a:prstGeom>
          <a:noFill/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45"/>
          <a:srcRect t="7407" r="56516" b="-1"/>
          <a:stretch/>
        </p:blipFill>
        <p:spPr bwMode="auto">
          <a:xfrm>
            <a:off x="12065538" y="3706954"/>
            <a:ext cx="581827" cy="168942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45"/>
          <a:srcRect l="46386" t="10359" b="1"/>
          <a:stretch/>
        </p:blipFill>
        <p:spPr bwMode="auto">
          <a:xfrm>
            <a:off x="12014138" y="3869863"/>
            <a:ext cx="717367" cy="163555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1839248" y="2466944"/>
            <a:ext cx="882339" cy="208554"/>
          </a:xfrm>
          <a:prstGeom prst="rect">
            <a:avLst/>
          </a:prstGeom>
        </p:spPr>
      </p:pic>
      <p:pic>
        <p:nvPicPr>
          <p:cNvPr id="56" name="Picture 8" descr="JupyterHub | Cuahsi.org"/>
          <p:cNvPicPr>
            <a:picLocks noChangeAspect="1" noChangeArrowheads="1"/>
          </p:cNvPicPr>
          <p:nvPr/>
        </p:nvPicPr>
        <p:blipFill>
          <a:blip r:embed="rId46"/>
          <a:stretch/>
        </p:blipFill>
        <p:spPr bwMode="auto">
          <a:xfrm>
            <a:off x="11950337" y="3091114"/>
            <a:ext cx="795680" cy="482280"/>
          </a:xfrm>
          <a:prstGeom prst="rect">
            <a:avLst/>
          </a:prstGeom>
          <a:noFill/>
        </p:spPr>
      </p:pic>
      <p:pic>
        <p:nvPicPr>
          <p:cNvPr id="57" name="Picture 20" descr="QGIS — Communauté de la Fabrique des Mobilités"/>
          <p:cNvPicPr>
            <a:picLocks noChangeAspect="1" noChangeArrowheads="1"/>
          </p:cNvPicPr>
          <p:nvPr/>
        </p:nvPicPr>
        <p:blipFill>
          <a:blip r:embed="rId47"/>
          <a:stretch/>
        </p:blipFill>
        <p:spPr bwMode="auto">
          <a:xfrm>
            <a:off x="11898261" y="2220261"/>
            <a:ext cx="758115" cy="225658"/>
          </a:xfrm>
          <a:prstGeom prst="rect">
            <a:avLst/>
          </a:prstGeom>
          <a:noFill/>
        </p:spPr>
      </p:pic>
      <p:sp>
        <p:nvSpPr>
          <p:cNvPr id="58" name="Rectangle 57"/>
          <p:cNvSpPr/>
          <p:nvPr/>
        </p:nvSpPr>
        <p:spPr bwMode="auto">
          <a:xfrm>
            <a:off x="8574790" y="-14211"/>
            <a:ext cx="3565184" cy="671648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0382494" y="392221"/>
            <a:ext cx="1678511" cy="21240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chemeClr val="tx1"/>
                </a:solidFill>
              </a:rPr>
              <a:t>Ressource externe</a:t>
            </a:r>
            <a:endParaRPr/>
          </a:p>
        </p:txBody>
      </p:sp>
      <p:sp>
        <p:nvSpPr>
          <p:cNvPr id="16" name="Rectangle 15"/>
          <p:cNvSpPr/>
          <p:nvPr/>
        </p:nvSpPr>
        <p:spPr bwMode="auto">
          <a:xfrm>
            <a:off x="9423276" y="410090"/>
            <a:ext cx="900000" cy="212985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 dirty="0">
                <a:solidFill>
                  <a:schemeClr val="tx1"/>
                </a:solidFill>
              </a:rPr>
              <a:t>A lancer</a:t>
            </a:r>
            <a:endParaRPr dirty="0"/>
          </a:p>
        </p:txBody>
      </p:sp>
      <p:sp>
        <p:nvSpPr>
          <p:cNvPr id="9" name="Rectangle 8"/>
          <p:cNvSpPr/>
          <p:nvPr/>
        </p:nvSpPr>
        <p:spPr bwMode="auto">
          <a:xfrm>
            <a:off x="10981005" y="142474"/>
            <a:ext cx="1080000" cy="21298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chemeClr val="tx1"/>
                </a:solidFill>
              </a:rPr>
              <a:t>Prototypage</a:t>
            </a:r>
            <a:endParaRPr/>
          </a:p>
        </p:txBody>
      </p:sp>
      <p:sp>
        <p:nvSpPr>
          <p:cNvPr id="10" name="Rectangle 9"/>
          <p:cNvSpPr/>
          <p:nvPr/>
        </p:nvSpPr>
        <p:spPr bwMode="auto">
          <a:xfrm>
            <a:off x="9945872" y="134527"/>
            <a:ext cx="1008000" cy="212985"/>
          </a:xfrm>
          <a:prstGeom prst="rect">
            <a:avLst/>
          </a:prstGeom>
          <a:solidFill>
            <a:srgbClr val="C5E0B4">
              <a:alpha val="50000"/>
            </a:srgb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chemeClr val="tx1"/>
                </a:solidFill>
              </a:rPr>
              <a:t>Réalisation</a:t>
            </a:r>
            <a:endParaRPr/>
          </a:p>
        </p:txBody>
      </p:sp>
      <p:sp>
        <p:nvSpPr>
          <p:cNvPr id="8" name="Rectangle 7"/>
          <p:cNvSpPr/>
          <p:nvPr/>
        </p:nvSpPr>
        <p:spPr bwMode="auto">
          <a:xfrm>
            <a:off x="8861042" y="142474"/>
            <a:ext cx="1044000" cy="212985"/>
          </a:xfrm>
          <a:prstGeom prst="rect">
            <a:avLst/>
          </a:prstGeom>
          <a:solidFill>
            <a:srgbClr val="FFE699">
              <a:alpha val="50000"/>
            </a:srgbClr>
          </a:solidFill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200" b="1">
                <a:solidFill>
                  <a:schemeClr val="tx1"/>
                </a:solidFill>
              </a:rPr>
              <a:t>Exploration</a:t>
            </a:r>
            <a:endParaRPr/>
          </a:p>
        </p:txBody>
      </p:sp>
      <p:sp>
        <p:nvSpPr>
          <p:cNvPr id="35" name="ZoneTexte 34"/>
          <p:cNvSpPr txBox="1"/>
          <p:nvPr/>
        </p:nvSpPr>
        <p:spPr bwMode="auto">
          <a:xfrm>
            <a:off x="8574158" y="355680"/>
            <a:ext cx="715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1200" b="1"/>
              <a:t>Statut :</a:t>
            </a:r>
            <a:endParaRPr/>
          </a:p>
        </p:txBody>
      </p:sp>
      <p:sp>
        <p:nvSpPr>
          <p:cNvPr id="68" name="Triangle isocèle 67"/>
          <p:cNvSpPr/>
          <p:nvPr/>
        </p:nvSpPr>
        <p:spPr bwMode="auto">
          <a:xfrm rot="16199999" flipH="1">
            <a:off x="4400650" y="5543259"/>
            <a:ext cx="324000" cy="180000"/>
          </a:xfrm>
          <a:prstGeom prst="triangle">
            <a:avLst>
              <a:gd name="adj" fmla="val 50000"/>
            </a:avLst>
          </a:prstGeom>
          <a:solidFill>
            <a:srgbClr val="4472C4">
              <a:lumMod val="60000"/>
              <a:lumOff val="40000"/>
            </a:srgbClr>
          </a:solidFill>
          <a:ln w="25400" cap="flat">
            <a:noFill/>
            <a:prstDash val="solid"/>
            <a:round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3" name="Triangle isocèle 72"/>
          <p:cNvSpPr/>
          <p:nvPr/>
        </p:nvSpPr>
        <p:spPr bwMode="auto">
          <a:xfrm rot="16199999">
            <a:off x="9295381" y="5401851"/>
            <a:ext cx="324000" cy="180000"/>
          </a:xfrm>
          <a:prstGeom prst="triangle">
            <a:avLst>
              <a:gd name="adj" fmla="val 50000"/>
            </a:avLst>
          </a:prstGeom>
          <a:solidFill>
            <a:srgbClr val="4472C4">
              <a:lumMod val="60000"/>
              <a:lumOff val="40000"/>
            </a:srgbClr>
          </a:solidFill>
          <a:ln w="25400" cap="flat">
            <a:noFill/>
            <a:prstDash val="solid"/>
            <a:round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4" name="Triangle isocèle 73"/>
          <p:cNvSpPr/>
          <p:nvPr/>
        </p:nvSpPr>
        <p:spPr bwMode="auto">
          <a:xfrm rot="16199999" flipV="1">
            <a:off x="9319443" y="5642702"/>
            <a:ext cx="324000" cy="180000"/>
          </a:xfrm>
          <a:prstGeom prst="triangle">
            <a:avLst>
              <a:gd name="adj" fmla="val 50000"/>
            </a:avLst>
          </a:prstGeom>
          <a:solidFill>
            <a:srgbClr val="4472C4">
              <a:lumMod val="60000"/>
              <a:lumOff val="40000"/>
            </a:srgbClr>
          </a:solidFill>
          <a:ln w="25400" cap="flat">
            <a:noFill/>
            <a:prstDash val="solid"/>
            <a:round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0000"/>
              </a:solidFill>
              <a:latin typeface="Helvetica"/>
              <a:cs typeface="Helvetica"/>
            </a:endParaRPr>
          </a:p>
        </p:txBody>
      </p:sp>
      <p:sp>
        <p:nvSpPr>
          <p:cNvPr id="75" name="Triangle isocèle 74"/>
          <p:cNvSpPr/>
          <p:nvPr/>
        </p:nvSpPr>
        <p:spPr bwMode="auto">
          <a:xfrm>
            <a:off x="5572828" y="3359875"/>
            <a:ext cx="383789" cy="255859"/>
          </a:xfrm>
          <a:prstGeom prst="triangle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5400" cap="flat">
            <a:solidFill>
              <a:schemeClr val="accent2">
                <a:lumMod val="60000"/>
                <a:lumOff val="40000"/>
              </a:schemeClr>
            </a:solidFill>
            <a:prstDash val="solid"/>
            <a:round/>
          </a:ln>
          <a:effectLst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sz="1800" b="0" i="0" u="none" strike="noStrike" cap="none" spc="0">
              <a:ln>
                <a:noFill/>
              </a:ln>
              <a:solidFill>
                <a:srgbClr val="00000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8612"/>
            <a:ext cx="3223410" cy="497938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8786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13222" y="1454727"/>
            <a:ext cx="1180407" cy="5569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black"/>
              </a:solidFill>
              <a:latin typeface="Calibri" panose="020F0502020204030204"/>
              <a:sym typeface="Calibri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5105400" y="3503388"/>
            <a:ext cx="1422621" cy="0"/>
          </a:xfrm>
          <a:prstGeom prst="line">
            <a:avLst/>
          </a:prstGeom>
          <a:ln w="28575">
            <a:solidFill>
              <a:srgbClr val="95C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5235478" y="5739029"/>
            <a:ext cx="1546985" cy="3454"/>
          </a:xfrm>
          <a:prstGeom prst="line">
            <a:avLst/>
          </a:prstGeom>
          <a:ln w="28575">
            <a:solidFill>
              <a:srgbClr val="95C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223410" y="1809750"/>
            <a:ext cx="9031557" cy="507210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fr-FR" kern="0">
              <a:solidFill>
                <a:srgbClr val="000000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1353" y="2607600"/>
            <a:ext cx="1442217" cy="133497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041791" y="2372557"/>
            <a:ext cx="1524001" cy="1273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200" dirty="0">
                <a:solidFill>
                  <a:srgbClr val="002060"/>
                </a:solidFill>
                <a:latin typeface="Calibri" panose="020F0502020204030204"/>
                <a:sym typeface="Calibri"/>
              </a:rPr>
              <a:t>170 000</a:t>
            </a:r>
          </a:p>
          <a:p>
            <a:pPr algn="ctr">
              <a:defRPr/>
            </a:pPr>
            <a:r>
              <a:rPr lang="fr-FR" sz="2600" b="1" dirty="0">
                <a:solidFill>
                  <a:srgbClr val="002060"/>
                </a:solidFill>
                <a:latin typeface="Calibri" panose="020F0502020204030204"/>
                <a:sym typeface="Calibri"/>
              </a:rPr>
              <a:t>Habitants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31036" y="3506842"/>
            <a:ext cx="1425557" cy="335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00" dirty="0">
                <a:solidFill>
                  <a:srgbClr val="002060"/>
                </a:solidFill>
                <a:latin typeface="Calibri" panose="020F0502020204030204"/>
                <a:sym typeface="Calibri"/>
              </a:rPr>
              <a:t>28 communes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38102" y="4298315"/>
            <a:ext cx="3134595" cy="39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fr-FR" dirty="0">
              <a:solidFill>
                <a:srgbClr val="FFFFFF"/>
              </a:solidFill>
              <a:latin typeface="Calibri" panose="020F0502020204030204"/>
              <a:sym typeface="Calibri"/>
            </a:endParaRPr>
          </a:p>
          <a:p>
            <a:pPr>
              <a:defRPr/>
            </a:pPr>
            <a:r>
              <a:rPr lang="fr-FR" b="1" dirty="0">
                <a:solidFill>
                  <a:srgbClr val="002060"/>
                </a:solidFill>
                <a:latin typeface="Calibri" panose="020F0502020204030204"/>
                <a:sym typeface="Calibri"/>
              </a:rPr>
              <a:t>Pôle Métropolitain et Île de Ré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367" y="4836470"/>
            <a:ext cx="1461972" cy="1334973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171869" y="4608198"/>
            <a:ext cx="1610594" cy="1273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200" dirty="0">
                <a:solidFill>
                  <a:srgbClr val="002060"/>
                </a:solidFill>
                <a:latin typeface="Calibri" panose="020F0502020204030204"/>
                <a:sym typeface="Calibri"/>
              </a:rPr>
              <a:t>520 000</a:t>
            </a:r>
          </a:p>
          <a:p>
            <a:pPr algn="ctr">
              <a:defRPr/>
            </a:pPr>
            <a:r>
              <a:rPr lang="fr-FR" sz="2600" b="1" dirty="0">
                <a:solidFill>
                  <a:srgbClr val="002060"/>
                </a:solidFill>
                <a:latin typeface="Calibri" panose="020F0502020204030204"/>
                <a:sym typeface="Calibri"/>
              </a:rPr>
              <a:t>Habitants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61114" y="5742483"/>
            <a:ext cx="1584958" cy="335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700" dirty="0">
                <a:solidFill>
                  <a:srgbClr val="002060"/>
                </a:solidFill>
                <a:latin typeface="Calibri" panose="020F0502020204030204"/>
                <a:sym typeface="Calibri"/>
              </a:rPr>
              <a:t>257 communes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11478" y="2046238"/>
            <a:ext cx="3048000" cy="393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srgbClr val="FF0000"/>
              </a:solidFill>
              <a:latin typeface="Calibri" panose="020F0502020204030204"/>
              <a:sym typeface="Calibri"/>
            </a:endParaRPr>
          </a:p>
          <a:p>
            <a:pPr algn="ctr">
              <a:defRPr/>
            </a:pPr>
            <a:r>
              <a:rPr lang="fr-FR" b="1" dirty="0">
                <a:solidFill>
                  <a:srgbClr val="002060"/>
                </a:solidFill>
                <a:latin typeface="Calibri" panose="020F0502020204030204"/>
                <a:sym typeface="Calibri"/>
              </a:rPr>
              <a:t>Agglomération de La Rochelle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8" r="-1"/>
          <a:stretch/>
        </p:blipFill>
        <p:spPr>
          <a:xfrm>
            <a:off x="9943228" y="1415537"/>
            <a:ext cx="2353424" cy="163826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027" y="1418174"/>
            <a:ext cx="2326872" cy="1624293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3228" y="3030801"/>
            <a:ext cx="2333669" cy="1642827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929" y="3030801"/>
            <a:ext cx="2288182" cy="164282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43228" y="4650485"/>
            <a:ext cx="2301862" cy="164591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833" y="4653953"/>
            <a:ext cx="2280230" cy="164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7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37"/>
          <p:cNvSpPr/>
          <p:nvPr/>
        </p:nvSpPr>
        <p:spPr>
          <a:xfrm>
            <a:off x="5358384" y="6428849"/>
            <a:ext cx="1612393" cy="4291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hangingPunct="0">
              <a:defRPr>
                <a:latin typeface="+mj-lt"/>
                <a:ea typeface="+mj-ea"/>
                <a:cs typeface="+mj-cs"/>
                <a:sym typeface="Calibri"/>
              </a:defRPr>
            </a:pPr>
            <a:endParaRPr kern="0">
              <a:solidFill>
                <a:srgbClr val="000000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055216" y="90877"/>
            <a:ext cx="4154518" cy="748211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La Rochelle Territoire</a:t>
            </a:r>
            <a:br>
              <a:rPr lang="fr-FR" sz="2400" dirty="0"/>
            </a:br>
            <a:r>
              <a:rPr lang="fr-FR" sz="2400" dirty="0"/>
              <a:t> Zéro Carbone en 2040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8113222" y="1454727"/>
            <a:ext cx="1180407" cy="5569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>
              <a:defRPr/>
            </a:pPr>
            <a:endParaRPr lang="fr-FR" kern="0">
              <a:solidFill>
                <a:prstClr val="black"/>
              </a:solidFill>
              <a:latin typeface="Calibri" panose="020F0502020204030204"/>
              <a:sym typeface="Calibri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657975" y="2469149"/>
            <a:ext cx="5521983" cy="25853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fr-FR" kern="0" dirty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RÉDUIRE NOS ÉMISSIONS</a:t>
            </a:r>
          </a:p>
          <a:p>
            <a:pPr hangingPunct="0"/>
            <a:endParaRPr lang="fr-FR" kern="0" dirty="0">
              <a:solidFill>
                <a:srgbClr val="000000"/>
              </a:solidFill>
              <a:latin typeface="Calibri"/>
              <a:ea typeface="+mj-ea"/>
              <a:cs typeface="+mj-cs"/>
              <a:sym typeface="Calibri"/>
            </a:endParaRPr>
          </a:p>
          <a:p>
            <a:pPr hangingPunct="0"/>
            <a:r>
              <a:rPr lang="fr-FR" kern="0" dirty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AUGMENTER LA CAPACITÉ DE SÉQUESTRATION CARBONE</a:t>
            </a:r>
          </a:p>
          <a:p>
            <a:pPr hangingPunct="0"/>
            <a:endParaRPr lang="fr-FR" kern="0" dirty="0">
              <a:solidFill>
                <a:srgbClr val="000000"/>
              </a:solidFill>
              <a:latin typeface="Calibri"/>
              <a:ea typeface="+mj-ea"/>
              <a:cs typeface="+mj-cs"/>
              <a:sym typeface="Calibri"/>
            </a:endParaRPr>
          </a:p>
          <a:p>
            <a:pPr hangingPunct="0"/>
            <a:r>
              <a:rPr lang="fr-FR" dirty="0">
                <a:latin typeface="Calibri"/>
                <a:sym typeface="Calibri"/>
              </a:rPr>
              <a:t>CONTRIBUER AU DEVELOPPEMENT DE PROJETS</a:t>
            </a:r>
          </a:p>
          <a:p>
            <a:pPr hangingPunct="0"/>
            <a:endParaRPr lang="fr-FR" kern="0" dirty="0">
              <a:solidFill>
                <a:srgbClr val="000000"/>
              </a:solidFill>
              <a:latin typeface="Calibri"/>
              <a:ea typeface="+mj-ea"/>
              <a:cs typeface="+mj-cs"/>
              <a:sym typeface="Calibri"/>
            </a:endParaRPr>
          </a:p>
          <a:p>
            <a:pPr hangingPunct="0"/>
            <a:r>
              <a:rPr lang="fr-FR" kern="0" dirty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SUIVRE  QUANTITATIVEMENT LES </a:t>
            </a:r>
            <a:r>
              <a:rPr lang="fr-FR" kern="0" dirty="0">
                <a:solidFill>
                  <a:srgbClr val="000000"/>
                </a:solidFill>
                <a:latin typeface="Calibri"/>
                <a:sym typeface="Calibri"/>
              </a:rPr>
              <a:t>É</a:t>
            </a:r>
            <a:r>
              <a:rPr lang="fr-FR" kern="0" dirty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rPr>
              <a:t>VOLUTIONS</a:t>
            </a:r>
          </a:p>
          <a:p>
            <a:pPr hangingPunct="0"/>
            <a:endParaRPr lang="fr-FR" kern="0" dirty="0">
              <a:solidFill>
                <a:srgbClr val="000000"/>
              </a:solidFill>
              <a:latin typeface="Calibri"/>
              <a:ea typeface="+mj-ea"/>
              <a:cs typeface="+mj-cs"/>
              <a:sym typeface="Calibri"/>
            </a:endParaRPr>
          </a:p>
          <a:p>
            <a:pPr hangingPunct="0"/>
            <a:endParaRPr lang="fr-FR" kern="0" dirty="0">
              <a:solidFill>
                <a:srgbClr val="000000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21" name="Picture 2" descr="Twitter (Twemoji 13.0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475" y="2478865"/>
            <a:ext cx="378070" cy="378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Twitter (Twemoji 13.0)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5585" y="3009721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6199051" y="1355910"/>
            <a:ext cx="5990301" cy="723272"/>
            <a:chOff x="6303789" y="1807916"/>
            <a:chExt cx="5888211" cy="723272"/>
          </a:xfrm>
        </p:grpSpPr>
        <p:sp>
          <p:nvSpPr>
            <p:cNvPr id="25" name="Rectangle 24"/>
            <p:cNvSpPr/>
            <p:nvPr/>
          </p:nvSpPr>
          <p:spPr>
            <a:xfrm>
              <a:off x="7852600" y="2161858"/>
              <a:ext cx="4339400" cy="369330"/>
            </a:xfrm>
            <a:prstGeom prst="rect">
              <a:avLst/>
            </a:prstGeom>
            <a:solidFill>
              <a:srgbClr val="8CC63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fr-FR" kern="0">
                <a:solidFill>
                  <a:srgbClr val="FFFFFF"/>
                </a:solidFill>
                <a:latin typeface="Calibri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70118" y="1807916"/>
              <a:ext cx="5616000" cy="369330"/>
            </a:xfrm>
            <a:prstGeom prst="rect">
              <a:avLst/>
            </a:prstGeom>
            <a:solidFill>
              <a:srgbClr val="01479C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fr-FR" kern="0">
                <a:solidFill>
                  <a:srgbClr val="FFFFFF"/>
                </a:solidFill>
                <a:latin typeface="Calibri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303789" y="1823304"/>
              <a:ext cx="5796000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r" hangingPunct="0"/>
              <a:r>
                <a:rPr lang="fr-FR" sz="2000" kern="0" dirty="0">
                  <a:solidFill>
                    <a:srgbClr val="FFFFFF"/>
                  </a:solidFill>
                  <a:latin typeface="Calibri"/>
                  <a:ea typeface="+mj-ea"/>
                  <a:cs typeface="+mj-cs"/>
                  <a:sym typeface="Calibri"/>
                </a:rPr>
                <a:t>LRTZC EST UNE RÉPONSE TERRITORIALE SYSTÉMIQUE</a:t>
              </a:r>
            </a:p>
            <a:p>
              <a:pPr algn="r" hangingPunct="0"/>
              <a:r>
                <a:rPr lang="fr-FR" sz="2000" kern="0" dirty="0">
                  <a:solidFill>
                    <a:srgbClr val="FFFFFF"/>
                  </a:solidFill>
                  <a:latin typeface="Calibri"/>
                  <a:ea typeface="+mj-ea"/>
                  <a:cs typeface="+mj-cs"/>
                  <a:sym typeface="Calibri"/>
                </a:rPr>
                <a:t>FACE AUX CHANGEMENTS CLIMATIQUES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467923" y="5249198"/>
            <a:ext cx="7703082" cy="400108"/>
            <a:chOff x="4452823" y="1642371"/>
            <a:chExt cx="7703082" cy="400108"/>
          </a:xfrm>
        </p:grpSpPr>
        <p:sp>
          <p:nvSpPr>
            <p:cNvPr id="29" name="Rectangle 28"/>
            <p:cNvSpPr/>
            <p:nvPr/>
          </p:nvSpPr>
          <p:spPr>
            <a:xfrm>
              <a:off x="8623574" y="1664069"/>
              <a:ext cx="3532331" cy="338554"/>
            </a:xfrm>
            <a:prstGeom prst="rect">
              <a:avLst/>
            </a:prstGeom>
            <a:solidFill>
              <a:srgbClr val="01479C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fr-FR" kern="0">
                <a:solidFill>
                  <a:srgbClr val="000000"/>
                </a:solidFill>
                <a:latin typeface="Calibri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452823" y="1642371"/>
              <a:ext cx="7610415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algn="r" hangingPunct="0"/>
              <a:r>
                <a:rPr lang="fr-FR" sz="2000" kern="0" dirty="0">
                  <a:solidFill>
                    <a:srgbClr val="000000"/>
                  </a:solidFill>
                  <a:latin typeface="Calibri"/>
                  <a:sym typeface="Helvetica"/>
                </a:rPr>
                <a:t>POUR CONTRIBUER À L’ATTEINTE DE LA </a:t>
              </a:r>
              <a:r>
                <a:rPr lang="fr-FR" sz="2000" kern="0" dirty="0">
                  <a:solidFill>
                    <a:srgbClr val="FFFFFF"/>
                  </a:solidFill>
                  <a:latin typeface="Calibri"/>
                  <a:sym typeface="Helvetica"/>
                </a:rPr>
                <a:t>NEUTRALITÉ CARBONE GLOBALE</a:t>
              </a:r>
              <a:endParaRPr lang="fr-FR" sz="2000" kern="0" dirty="0">
                <a:solidFill>
                  <a:srgbClr val="FFFFFF"/>
                </a:solidFill>
                <a:latin typeface="Calibri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5774028" y="5671004"/>
            <a:ext cx="6415320" cy="400110"/>
            <a:chOff x="5764068" y="1986623"/>
            <a:chExt cx="6458634" cy="400110"/>
          </a:xfrm>
        </p:grpSpPr>
        <p:sp>
          <p:nvSpPr>
            <p:cNvPr id="32" name="Rectangle 31"/>
            <p:cNvSpPr/>
            <p:nvPr/>
          </p:nvSpPr>
          <p:spPr>
            <a:xfrm>
              <a:off x="10598217" y="2002623"/>
              <a:ext cx="1624485" cy="369330"/>
            </a:xfrm>
            <a:prstGeom prst="rect">
              <a:avLst/>
            </a:prstGeom>
            <a:solidFill>
              <a:srgbClr val="8CC63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hangingPunct="0"/>
              <a:endParaRPr lang="fr-FR" kern="0" dirty="0">
                <a:solidFill>
                  <a:srgbClr val="FFFFFF"/>
                </a:solidFill>
                <a:latin typeface="Calibri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764068" y="1986623"/>
              <a:ext cx="64491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hangingPunct="0"/>
              <a:r>
                <a:rPr lang="fr-FR" sz="2000" kern="0" dirty="0">
                  <a:solidFill>
                    <a:srgbClr val="000000"/>
                  </a:solidFill>
                  <a:latin typeface="Calibri"/>
                  <a:sym typeface="Helvetica"/>
                </a:rPr>
                <a:t>ET CONTENIR LE RÉCHAUFFEMENT GLOBAL À </a:t>
              </a:r>
              <a:r>
                <a:rPr lang="fr-FR" sz="2000" kern="0" dirty="0">
                  <a:solidFill>
                    <a:srgbClr val="FFFFFF"/>
                  </a:solidFill>
                  <a:latin typeface="Calibri"/>
                  <a:sym typeface="Helvetica"/>
                </a:rPr>
                <a:t>MOINS DE 2°C</a:t>
              </a:r>
              <a:endParaRPr lang="fr-FR" sz="2000" kern="0" dirty="0">
                <a:solidFill>
                  <a:srgbClr val="FFFFFF"/>
                </a:solidFill>
                <a:latin typeface="Calibri"/>
                <a:sym typeface="Calibri"/>
              </a:endParaRPr>
            </a:p>
          </p:txBody>
        </p:sp>
      </p:grpSp>
      <p:sp>
        <p:nvSpPr>
          <p:cNvPr id="3" name="Rectangle à coins arrondis 2"/>
          <p:cNvSpPr/>
          <p:nvPr/>
        </p:nvSpPr>
        <p:spPr>
          <a:xfrm>
            <a:off x="6125585" y="4142666"/>
            <a:ext cx="396000" cy="405046"/>
          </a:xfrm>
          <a:prstGeom prst="roundRect">
            <a:avLst/>
          </a:prstGeom>
          <a:solidFill>
            <a:srgbClr val="FF7C8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 hangingPunct="0"/>
            <a:r>
              <a:rPr lang="fr-FR" kern="0" dirty="0">
                <a:solidFill>
                  <a:srgbClr val="FFFFFF"/>
                </a:solidFill>
                <a:latin typeface="Arial Black" panose="020B0A04020102020204" pitchFamily="34" charset="0"/>
                <a:sym typeface="Helvetica"/>
              </a:rPr>
              <a:t>=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503941" y="1505817"/>
            <a:ext cx="4219123" cy="5313624"/>
            <a:chOff x="503941" y="1166604"/>
            <a:chExt cx="4488465" cy="5652837"/>
          </a:xfrm>
        </p:grpSpPr>
        <p:grpSp>
          <p:nvGrpSpPr>
            <p:cNvPr id="34" name="Groupe 33"/>
            <p:cNvGrpSpPr/>
            <p:nvPr/>
          </p:nvGrpSpPr>
          <p:grpSpPr>
            <a:xfrm>
              <a:off x="503941" y="1166604"/>
              <a:ext cx="4043026" cy="5652837"/>
              <a:chOff x="1741515" y="1449245"/>
              <a:chExt cx="4303533" cy="6017071"/>
            </a:xfrm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15131BCB-B78A-435B-8468-C34BE5E226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/>
              <a:stretch/>
            </p:blipFill>
            <p:spPr>
              <a:xfrm>
                <a:off x="1741515" y="1659727"/>
                <a:ext cx="4247988" cy="5100022"/>
              </a:xfrm>
              <a:prstGeom prst="rect">
                <a:avLst/>
              </a:prstGeom>
            </p:spPr>
          </p:pic>
          <p:pic>
            <p:nvPicPr>
              <p:cNvPr id="37" name="Image 36">
                <a:extLst>
                  <a:ext uri="{FF2B5EF4-FFF2-40B4-BE49-F238E27FC236}">
                    <a16:creationId xmlns:a16="http://schemas.microsoft.com/office/drawing/2014/main" id="{15131BCB-B78A-435B-8468-C34BE5E226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10949" y="6749838"/>
                <a:ext cx="1795223" cy="716478"/>
              </a:xfrm>
              <a:prstGeom prst="rect">
                <a:avLst/>
              </a:prstGeom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4751676" y="2470817"/>
                <a:ext cx="1293372" cy="19951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0"/>
                <a:endParaRPr lang="fr-FR" kern="0">
                  <a:solidFill>
                    <a:srgbClr val="FFFFFF"/>
                  </a:solidFill>
                  <a:sym typeface="Helvetica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049200" y="1556364"/>
                <a:ext cx="1050979" cy="3714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0"/>
                <a:endParaRPr lang="fr-FR" kern="0">
                  <a:solidFill>
                    <a:srgbClr val="FFFFFF"/>
                  </a:solidFill>
                  <a:sym typeface="Helvetica"/>
                </a:endParaRPr>
              </a:p>
            </p:txBody>
          </p:sp>
          <p:sp>
            <p:nvSpPr>
              <p:cNvPr id="40" name="Triangle isocèle 39"/>
              <p:cNvSpPr/>
              <p:nvPr/>
            </p:nvSpPr>
            <p:spPr>
              <a:xfrm rot="8137282">
                <a:off x="5699932" y="3929340"/>
                <a:ext cx="132971" cy="144000"/>
              </a:xfrm>
              <a:prstGeom prst="triangle">
                <a:avLst/>
              </a:prstGeom>
              <a:solidFill>
                <a:srgbClr val="0048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0"/>
                <a:endParaRPr lang="fr-FR" kern="0">
                  <a:solidFill>
                    <a:srgbClr val="FFFFFF"/>
                  </a:solidFill>
                  <a:sym typeface="Helvetica"/>
                </a:endParaRPr>
              </a:p>
            </p:txBody>
          </p:sp>
          <p:sp>
            <p:nvSpPr>
              <p:cNvPr id="41" name="Forme libre 40"/>
              <p:cNvSpPr/>
              <p:nvPr/>
            </p:nvSpPr>
            <p:spPr>
              <a:xfrm>
                <a:off x="2504648" y="1449245"/>
                <a:ext cx="3226161" cy="2506961"/>
              </a:xfrm>
              <a:custGeom>
                <a:avLst/>
                <a:gdLst>
                  <a:gd name="connsiteX0" fmla="*/ 0 w 3346516"/>
                  <a:gd name="connsiteY0" fmla="*/ 0 h 1913641"/>
                  <a:gd name="connsiteX1" fmla="*/ 1300899 w 3346516"/>
                  <a:gd name="connsiteY1" fmla="*/ 377072 h 1913641"/>
                  <a:gd name="connsiteX2" fmla="*/ 3346516 w 3346516"/>
                  <a:gd name="connsiteY2" fmla="*/ 1913641 h 1913641"/>
                  <a:gd name="connsiteX3" fmla="*/ 3346516 w 3346516"/>
                  <a:gd name="connsiteY3" fmla="*/ 1913641 h 1913641"/>
                  <a:gd name="connsiteX0" fmla="*/ 0 w 3346516"/>
                  <a:gd name="connsiteY0" fmla="*/ 0 h 1913641"/>
                  <a:gd name="connsiteX1" fmla="*/ 1256277 w 3346516"/>
                  <a:gd name="connsiteY1" fmla="*/ 263884 h 1913641"/>
                  <a:gd name="connsiteX2" fmla="*/ 3346516 w 3346516"/>
                  <a:gd name="connsiteY2" fmla="*/ 1913641 h 1913641"/>
                  <a:gd name="connsiteX3" fmla="*/ 3346516 w 3346516"/>
                  <a:gd name="connsiteY3" fmla="*/ 1913641 h 1913641"/>
                  <a:gd name="connsiteX0" fmla="*/ 0 w 3346516"/>
                  <a:gd name="connsiteY0" fmla="*/ 0 h 1913641"/>
                  <a:gd name="connsiteX1" fmla="*/ 1122409 w 3346516"/>
                  <a:gd name="connsiteY1" fmla="*/ 270173 h 1913641"/>
                  <a:gd name="connsiteX2" fmla="*/ 3346516 w 3346516"/>
                  <a:gd name="connsiteY2" fmla="*/ 1913641 h 1913641"/>
                  <a:gd name="connsiteX3" fmla="*/ 3346516 w 3346516"/>
                  <a:gd name="connsiteY3" fmla="*/ 1913641 h 1913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46516" h="1913641">
                    <a:moveTo>
                      <a:pt x="0" y="0"/>
                    </a:moveTo>
                    <a:cubicBezTo>
                      <a:pt x="371573" y="29066"/>
                      <a:pt x="564656" y="-48767"/>
                      <a:pt x="1122409" y="270173"/>
                    </a:cubicBezTo>
                    <a:cubicBezTo>
                      <a:pt x="1680162" y="589113"/>
                      <a:pt x="3346516" y="1913641"/>
                      <a:pt x="3346516" y="1913641"/>
                    </a:cubicBezTo>
                    <a:lnTo>
                      <a:pt x="3346516" y="1913641"/>
                    </a:lnTo>
                  </a:path>
                </a:pathLst>
              </a:custGeom>
              <a:noFill/>
              <a:ln w="25400">
                <a:solidFill>
                  <a:srgbClr val="004899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0"/>
                <a:endParaRPr lang="fr-FR" kern="0">
                  <a:solidFill>
                    <a:srgbClr val="FFFFFF"/>
                  </a:solidFill>
                  <a:sym typeface="Helvetica"/>
                </a:endParaRPr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3689256" y="1927858"/>
                <a:ext cx="468000" cy="468000"/>
              </a:xfrm>
              <a:prstGeom prst="ellipse">
                <a:avLst/>
              </a:prstGeom>
              <a:solidFill>
                <a:srgbClr val="004899"/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hangingPunct="0"/>
                <a:endParaRPr lang="fr-FR" kern="0">
                  <a:solidFill>
                    <a:srgbClr val="FFFFFF"/>
                  </a:solidFill>
                  <a:sym typeface="Helvetica"/>
                </a:endParaRP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3604549" y="2006093"/>
                <a:ext cx="683456" cy="33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hangingPunct="0"/>
                <a:r>
                  <a:rPr lang="fr-FR" sz="1300" b="1" kern="0" dirty="0">
                    <a:solidFill>
                      <a:srgbClr val="FFFFFF"/>
                    </a:solidFill>
                    <a:latin typeface="Calibri"/>
                    <a:sym typeface="Helvetica"/>
                  </a:rPr>
                  <a:t>-30%</a:t>
                </a:r>
              </a:p>
            </p:txBody>
          </p:sp>
          <p:grpSp>
            <p:nvGrpSpPr>
              <p:cNvPr id="44" name="Groupe 43"/>
              <p:cNvGrpSpPr/>
              <p:nvPr/>
            </p:nvGrpSpPr>
            <p:grpSpPr>
              <a:xfrm>
                <a:off x="4889002" y="3216626"/>
                <a:ext cx="742540" cy="612000"/>
                <a:chOff x="5407003" y="2406095"/>
                <a:chExt cx="804131" cy="612000"/>
              </a:xfrm>
            </p:grpSpPr>
            <p:sp>
              <p:nvSpPr>
                <p:cNvPr id="45" name="Ellipse 44"/>
                <p:cNvSpPr/>
                <p:nvPr/>
              </p:nvSpPr>
              <p:spPr>
                <a:xfrm>
                  <a:off x="5479993" y="2406095"/>
                  <a:ext cx="662763" cy="612000"/>
                </a:xfrm>
                <a:prstGeom prst="ellipse">
                  <a:avLst/>
                </a:prstGeom>
                <a:solidFill>
                  <a:srgbClr val="004899"/>
                </a:solidFill>
                <a:ln w="158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hangingPunct="0"/>
                  <a:endParaRPr lang="fr-FR" kern="0">
                    <a:solidFill>
                      <a:srgbClr val="FFFFFF"/>
                    </a:solidFill>
                    <a:sym typeface="Helvetica"/>
                  </a:endParaRPr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>
                  <a:off x="5407003" y="2527886"/>
                  <a:ext cx="8041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hangingPunct="0"/>
                  <a:r>
                    <a:rPr lang="fr-FR" b="1" kern="0" dirty="0">
                      <a:solidFill>
                        <a:srgbClr val="FFFFFF"/>
                      </a:solidFill>
                      <a:latin typeface="Calibri"/>
                      <a:sym typeface="Helvetica"/>
                    </a:rPr>
                    <a:t>-75%</a:t>
                  </a:r>
                </a:p>
              </p:txBody>
            </p:sp>
          </p:grpSp>
        </p:grp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15131BCB-B78A-435B-8468-C34BE5E22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4927" y="6222088"/>
              <a:ext cx="1686552" cy="385010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15131BCB-B78A-435B-8468-C34BE5E226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05854" y="6222088"/>
              <a:ext cx="1686552" cy="448989"/>
            </a:xfrm>
            <a:prstGeom prst="rect">
              <a:avLst/>
            </a:prstGeom>
          </p:spPr>
        </p:pic>
      </p:grpSp>
      <p:grpSp>
        <p:nvGrpSpPr>
          <p:cNvPr id="8" name="Groupe 7"/>
          <p:cNvGrpSpPr/>
          <p:nvPr/>
        </p:nvGrpSpPr>
        <p:grpSpPr>
          <a:xfrm>
            <a:off x="107059" y="1477089"/>
            <a:ext cx="1982484" cy="371628"/>
            <a:chOff x="107059" y="1134189"/>
            <a:chExt cx="1982484" cy="371628"/>
          </a:xfrm>
        </p:grpSpPr>
        <p:sp>
          <p:nvSpPr>
            <p:cNvPr id="51" name="Rectangle 50"/>
            <p:cNvSpPr/>
            <p:nvPr/>
          </p:nvSpPr>
          <p:spPr>
            <a:xfrm>
              <a:off x="107059" y="1144472"/>
              <a:ext cx="1976829" cy="338550"/>
            </a:xfrm>
            <a:prstGeom prst="rect">
              <a:avLst/>
            </a:prstGeom>
            <a:solidFill>
              <a:srgbClr val="00489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ctr" hangingPunct="0"/>
              <a:r>
                <a:rPr lang="fr-FR" sz="1600" kern="0" dirty="0">
                  <a:solidFill>
                    <a:srgbClr val="FFFFFF"/>
                  </a:solidFill>
                  <a:sym typeface="Helvetica"/>
                </a:rPr>
                <a:t>2 000 </a:t>
              </a:r>
              <a:r>
                <a:rPr lang="fr-FR" sz="1600" kern="0" dirty="0" err="1">
                  <a:solidFill>
                    <a:srgbClr val="FFFFFF"/>
                  </a:solidFill>
                  <a:sym typeface="Helvetica"/>
                </a:rPr>
                <a:t>kt</a:t>
              </a:r>
              <a:r>
                <a:rPr lang="fr-FR" sz="1600" kern="0" dirty="0">
                  <a:solidFill>
                    <a:srgbClr val="FFFFFF"/>
                  </a:solidFill>
                  <a:sym typeface="Helvetica"/>
                </a:rPr>
                <a:t> éq.CO</a:t>
              </a:r>
              <a:r>
                <a:rPr lang="fr-FR" sz="1600" b="1" kern="0" baseline="-25000" dirty="0">
                  <a:solidFill>
                    <a:srgbClr val="FFFFFF"/>
                  </a:solidFill>
                  <a:sym typeface="Helvetica"/>
                </a:rPr>
                <a:t>2</a:t>
              </a:r>
              <a:endParaRPr lang="fr-FR" sz="1600" b="1" kern="0" dirty="0">
                <a:solidFill>
                  <a:srgbClr val="FFFFFF"/>
                </a:solidFill>
                <a:sym typeface="Helvetica"/>
              </a:endParaRPr>
            </a:p>
          </p:txBody>
        </p:sp>
        <p:sp>
          <p:nvSpPr>
            <p:cNvPr id="52" name="Triangle isocèle 51"/>
            <p:cNvSpPr/>
            <p:nvPr/>
          </p:nvSpPr>
          <p:spPr>
            <a:xfrm rot="5400000">
              <a:off x="465" y="1241747"/>
              <a:ext cx="359116" cy="144000"/>
            </a:xfrm>
            <a:prstGeom prst="triangl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fr-FR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53" name="Triangle isocèle 52"/>
            <p:cNvSpPr/>
            <p:nvPr/>
          </p:nvSpPr>
          <p:spPr>
            <a:xfrm rot="16200000">
              <a:off x="1837985" y="1254259"/>
              <a:ext cx="359116" cy="144000"/>
            </a:xfrm>
            <a:prstGeom prst="triangl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fr-FR" kern="0">
                <a:solidFill>
                  <a:srgbClr val="000000"/>
                </a:solidFill>
                <a:sym typeface="Helvetica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364122" y="3815828"/>
            <a:ext cx="1567850" cy="371628"/>
            <a:chOff x="3364122" y="3625328"/>
            <a:chExt cx="1567850" cy="371628"/>
          </a:xfrm>
        </p:grpSpPr>
        <p:sp>
          <p:nvSpPr>
            <p:cNvPr id="54" name="Rectangle 53"/>
            <p:cNvSpPr/>
            <p:nvPr/>
          </p:nvSpPr>
          <p:spPr>
            <a:xfrm>
              <a:off x="3384424" y="3650999"/>
              <a:ext cx="1541777" cy="307773"/>
            </a:xfrm>
            <a:prstGeom prst="rect">
              <a:avLst/>
            </a:prstGeom>
            <a:solidFill>
              <a:srgbClr val="00489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ctr" hangingPunct="0"/>
              <a:r>
                <a:rPr lang="fr-FR" sz="1400" kern="0" dirty="0">
                  <a:solidFill>
                    <a:srgbClr val="FFFFFF"/>
                  </a:solidFill>
                  <a:sym typeface="Helvetica"/>
                </a:rPr>
                <a:t>500 </a:t>
              </a:r>
              <a:r>
                <a:rPr lang="fr-FR" sz="1400" kern="0" dirty="0" err="1">
                  <a:solidFill>
                    <a:srgbClr val="FFFFFF"/>
                  </a:solidFill>
                  <a:sym typeface="Helvetica"/>
                </a:rPr>
                <a:t>kt</a:t>
              </a:r>
              <a:r>
                <a:rPr lang="fr-FR" sz="1400" kern="0" dirty="0">
                  <a:solidFill>
                    <a:srgbClr val="FFFFFF"/>
                  </a:solidFill>
                  <a:sym typeface="Helvetica"/>
                </a:rPr>
                <a:t> éq.CO</a:t>
              </a:r>
              <a:r>
                <a:rPr lang="fr-FR" sz="1400" b="1" kern="0" baseline="-25000" dirty="0">
                  <a:solidFill>
                    <a:srgbClr val="FFFFFF"/>
                  </a:solidFill>
                  <a:sym typeface="Helvetica"/>
                </a:rPr>
                <a:t>2</a:t>
              </a:r>
              <a:endParaRPr lang="fr-FR" sz="1400" b="1" kern="0" dirty="0">
                <a:solidFill>
                  <a:srgbClr val="FFFFFF"/>
                </a:solidFill>
                <a:sym typeface="Helvetica"/>
              </a:endParaRPr>
            </a:p>
          </p:txBody>
        </p:sp>
        <p:sp>
          <p:nvSpPr>
            <p:cNvPr id="55" name="Triangle isocèle 54"/>
            <p:cNvSpPr/>
            <p:nvPr/>
          </p:nvSpPr>
          <p:spPr>
            <a:xfrm rot="5400000">
              <a:off x="3256564" y="3732886"/>
              <a:ext cx="359116" cy="144000"/>
            </a:xfrm>
            <a:prstGeom prst="triangl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fr-FR" kern="0">
                <a:solidFill>
                  <a:srgbClr val="000000"/>
                </a:solidFill>
                <a:sym typeface="Helvetica"/>
              </a:endParaRPr>
            </a:p>
          </p:txBody>
        </p:sp>
        <p:sp>
          <p:nvSpPr>
            <p:cNvPr id="56" name="Triangle isocèle 55"/>
            <p:cNvSpPr/>
            <p:nvPr/>
          </p:nvSpPr>
          <p:spPr>
            <a:xfrm rot="16200000">
              <a:off x="4680414" y="3745398"/>
              <a:ext cx="359116" cy="144000"/>
            </a:xfrm>
            <a:prstGeom prst="triangl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fr-FR" kern="0">
                <a:solidFill>
                  <a:srgbClr val="000000"/>
                </a:solidFill>
                <a:sym typeface="Helvetica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32247" y="924509"/>
            <a:ext cx="3476271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numCol="1" rtlCol="0" anchor="ctr">
            <a:spAutoFit/>
          </a:bodyPr>
          <a:lstStyle/>
          <a:p>
            <a:pPr hangingPunct="0"/>
            <a:r>
              <a:rPr lang="fr-FR" sz="1400" b="1" kern="0" dirty="0">
                <a:solidFill>
                  <a:srgbClr val="00489C"/>
                </a:solidFill>
                <a:sym typeface="Helvetica"/>
              </a:rPr>
              <a:t>Emissions de GES à l’échelle de la CDA</a:t>
            </a:r>
          </a:p>
          <a:p>
            <a:pPr hangingPunct="0"/>
            <a:r>
              <a:rPr lang="fr-FR" sz="1200" kern="0" dirty="0">
                <a:solidFill>
                  <a:srgbClr val="535353"/>
                </a:solidFill>
                <a:sym typeface="Helvetica"/>
              </a:rPr>
              <a:t>(170.000 habitants – 330km²)</a:t>
            </a:r>
          </a:p>
        </p:txBody>
      </p:sp>
      <p:pic>
        <p:nvPicPr>
          <p:cNvPr id="50" name="Picture 6" descr="Twitter (Twemoji 13.0)"/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585" y="3595503"/>
            <a:ext cx="39599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3325396" y="6445483"/>
            <a:ext cx="1565445" cy="23083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 numCol="1" rtlCol="0" anchor="ctr">
            <a:spAutoFit/>
          </a:bodyPr>
          <a:lstStyle/>
          <a:p>
            <a:r>
              <a:rPr lang="fr-FR" sz="900" b="1" dirty="0">
                <a:solidFill>
                  <a:srgbClr val="025FA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Contribution</a:t>
            </a:r>
          </a:p>
        </p:txBody>
      </p:sp>
    </p:spTree>
    <p:extLst>
      <p:ext uri="{BB962C8B-B14F-4D97-AF65-F5344CB8AC3E}">
        <p14:creationId xmlns:p14="http://schemas.microsoft.com/office/powerpoint/2010/main" val="969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4679"/>
            <a:ext cx="12270376" cy="315262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AutoShape 8" descr="RÃ©sultat de recherche d'images pour &quot;coup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6FF49DA-413C-44FC-A767-7A3CEF367FC7}"/>
              </a:ext>
            </a:extLst>
          </p:cNvPr>
          <p:cNvSpPr/>
          <p:nvPr/>
        </p:nvSpPr>
        <p:spPr>
          <a:xfrm>
            <a:off x="3092598" y="-24679"/>
            <a:ext cx="5262772" cy="1023920"/>
          </a:xfrm>
          <a:custGeom>
            <a:avLst/>
            <a:gdLst>
              <a:gd name="connsiteX0" fmla="*/ 0 w 4322618"/>
              <a:gd name="connsiteY0" fmla="*/ 0 h 804297"/>
              <a:gd name="connsiteX1" fmla="*/ 4322618 w 4322618"/>
              <a:gd name="connsiteY1" fmla="*/ 0 h 804297"/>
              <a:gd name="connsiteX2" fmla="*/ 4322618 w 4322618"/>
              <a:gd name="connsiteY2" fmla="*/ 804297 h 804297"/>
              <a:gd name="connsiteX3" fmla="*/ 0 w 4322618"/>
              <a:gd name="connsiteY3" fmla="*/ 804297 h 804297"/>
              <a:gd name="connsiteX4" fmla="*/ 0 w 4322618"/>
              <a:gd name="connsiteY4" fmla="*/ 0 h 804297"/>
              <a:gd name="connsiteX0" fmla="*/ 0 w 4322618"/>
              <a:gd name="connsiteY0" fmla="*/ 0 h 955697"/>
              <a:gd name="connsiteX1" fmla="*/ 4322618 w 4322618"/>
              <a:gd name="connsiteY1" fmla="*/ 0 h 955697"/>
              <a:gd name="connsiteX2" fmla="*/ 4322618 w 4322618"/>
              <a:gd name="connsiteY2" fmla="*/ 804297 h 955697"/>
              <a:gd name="connsiteX3" fmla="*/ 2163247 w 4322618"/>
              <a:gd name="connsiteY3" fmla="*/ 955697 h 955697"/>
              <a:gd name="connsiteX4" fmla="*/ 0 w 4322618"/>
              <a:gd name="connsiteY4" fmla="*/ 804297 h 955697"/>
              <a:gd name="connsiteX5" fmla="*/ 0 w 4322618"/>
              <a:gd name="connsiteY5" fmla="*/ 0 h 95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2618" h="955697">
                <a:moveTo>
                  <a:pt x="0" y="0"/>
                </a:moveTo>
                <a:lnTo>
                  <a:pt x="4322618" y="0"/>
                </a:lnTo>
                <a:lnTo>
                  <a:pt x="4322618" y="804297"/>
                </a:lnTo>
                <a:cubicBezTo>
                  <a:pt x="3597218" y="804275"/>
                  <a:pt x="2888647" y="955719"/>
                  <a:pt x="2163247" y="955697"/>
                </a:cubicBezTo>
                <a:lnTo>
                  <a:pt x="0" y="804297"/>
                </a:lnTo>
                <a:lnTo>
                  <a:pt x="0" y="0"/>
                </a:lnTo>
                <a:close/>
              </a:path>
            </a:pathLst>
          </a:custGeom>
          <a:solidFill>
            <a:srgbClr val="004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4AEE4D46-E37F-418C-84AF-DD96EB2D6F86}"/>
              </a:ext>
            </a:extLst>
          </p:cNvPr>
          <p:cNvSpPr txBox="1">
            <a:spLocks/>
          </p:cNvSpPr>
          <p:nvPr/>
        </p:nvSpPr>
        <p:spPr>
          <a:xfrm>
            <a:off x="3595367" y="163335"/>
            <a:ext cx="4257233" cy="758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fr-FR" sz="2400" b="1" dirty="0">
                <a:solidFill>
                  <a:prstClr val="white"/>
                </a:solidFill>
                <a:latin typeface="Calibri Light" panose="020F0302020204030204"/>
              </a:rPr>
              <a:t>Un écosystème de partenaires</a:t>
            </a:r>
            <a:endParaRPr lang="fr-FR" sz="2000" b="1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43787" y="6390409"/>
            <a:ext cx="1712190" cy="405893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hangingPunct="0"/>
            <a:endParaRPr lang="fr-FR">
              <a:solidFill>
                <a:srgbClr val="000000"/>
              </a:solidFill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44" y="898165"/>
            <a:ext cx="8980250" cy="5593320"/>
          </a:xfrm>
          <a:prstGeom prst="rect">
            <a:avLst/>
          </a:prstGeom>
        </p:spPr>
      </p:pic>
      <p:sp>
        <p:nvSpPr>
          <p:cNvPr id="23" name="Rectangle à coins arrondis 22"/>
          <p:cNvSpPr/>
          <p:nvPr/>
        </p:nvSpPr>
        <p:spPr>
          <a:xfrm>
            <a:off x="209550" y="1673352"/>
            <a:ext cx="1890194" cy="4707913"/>
          </a:xfrm>
          <a:prstGeom prst="roundRect">
            <a:avLst>
              <a:gd name="adj" fmla="val 0"/>
            </a:avLst>
          </a:prstGeom>
          <a:solidFill>
            <a:srgbClr val="DEEBF7">
              <a:alpha val="50196"/>
            </a:srgbClr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>
              <a:defRPr/>
            </a:pPr>
            <a:endParaRPr lang="fr-FR" kern="0">
              <a:solidFill>
                <a:srgbClr val="000000"/>
              </a:solidFill>
              <a:latin typeface="Calibri" panose="020F0502020204030204"/>
              <a:sym typeface="Helvetica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27187"/>
            <a:ext cx="1851832" cy="3970754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150214" y="1300414"/>
            <a:ext cx="1986106" cy="359116"/>
            <a:chOff x="182936" y="1078584"/>
            <a:chExt cx="1986106" cy="359116"/>
          </a:xfrm>
        </p:grpSpPr>
        <p:sp>
          <p:nvSpPr>
            <p:cNvPr id="26" name="Rectangle 25"/>
            <p:cNvSpPr/>
            <p:nvPr/>
          </p:nvSpPr>
          <p:spPr>
            <a:xfrm>
              <a:off x="192213" y="1099147"/>
              <a:ext cx="1976829" cy="338550"/>
            </a:xfrm>
            <a:prstGeom prst="rect">
              <a:avLst/>
            </a:prstGeom>
            <a:solidFill>
              <a:srgbClr val="00489C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ctr" hangingPunct="0">
                <a:defRPr/>
              </a:pPr>
              <a:r>
                <a:rPr lang="fr-FR" sz="1600" kern="0" dirty="0">
                  <a:solidFill>
                    <a:prstClr val="white"/>
                  </a:solidFill>
                  <a:latin typeface="Calibri" panose="020F0502020204030204"/>
                  <a:sym typeface="Helvetica"/>
                </a:rPr>
                <a:t>Consortium</a:t>
              </a:r>
            </a:p>
          </p:txBody>
        </p:sp>
        <p:sp>
          <p:nvSpPr>
            <p:cNvPr id="27" name="Triangle isocèle 26"/>
            <p:cNvSpPr/>
            <p:nvPr/>
          </p:nvSpPr>
          <p:spPr>
            <a:xfrm rot="5400000">
              <a:off x="75378" y="1186142"/>
              <a:ext cx="359116" cy="144000"/>
            </a:xfrm>
            <a:prstGeom prst="triangle">
              <a:avLst/>
            </a:prstGeom>
            <a:solidFill>
              <a:sysClr val="window" lastClr="FFFFFF"/>
            </a:solidFill>
            <a:ln w="25400" cap="flat">
              <a:noFill/>
              <a:prstDash val="solid"/>
              <a:round/>
            </a:ln>
            <a:effectLst/>
            <a:sp3d/>
          </p:spPr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>
                <a:defRPr/>
              </a:pPr>
              <a:endParaRPr lang="fr-FR" kern="0">
                <a:solidFill>
                  <a:srgbClr val="000000"/>
                </a:solidFill>
                <a:latin typeface="Calibri" panose="020F0502020204030204"/>
                <a:sym typeface="Helvetica"/>
              </a:endParaRPr>
            </a:p>
          </p:txBody>
        </p:sp>
      </p:grpSp>
      <p:sp>
        <p:nvSpPr>
          <p:cNvPr id="28" name="Triangle isocèle 27"/>
          <p:cNvSpPr/>
          <p:nvPr/>
        </p:nvSpPr>
        <p:spPr>
          <a:xfrm rot="16200000">
            <a:off x="1890186" y="1435089"/>
            <a:ext cx="359116" cy="144000"/>
          </a:xfrm>
          <a:prstGeom prst="triangle">
            <a:avLst/>
          </a:prstGeom>
          <a:solidFill>
            <a:sysClr val="window" lastClr="FFFFFF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>
              <a:defRPr/>
            </a:pPr>
            <a:endParaRPr lang="fr-FR" kern="0">
              <a:solidFill>
                <a:srgbClr val="000000"/>
              </a:solidFill>
              <a:latin typeface="Calibri" panose="020F0502020204030204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315545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013978" y="108902"/>
            <a:ext cx="4154518" cy="748211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Une gouvernance</a:t>
            </a:r>
            <a:br>
              <a:rPr lang="fr-FR" dirty="0"/>
            </a:br>
            <a:r>
              <a:rPr lang="fr-FR" dirty="0"/>
              <a:t> partagée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000" y="1187286"/>
            <a:ext cx="10293476" cy="5301686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98013" y="1052209"/>
            <a:ext cx="1986106" cy="359116"/>
            <a:chOff x="182936" y="1078584"/>
            <a:chExt cx="1986106" cy="359116"/>
          </a:xfrm>
        </p:grpSpPr>
        <p:sp>
          <p:nvSpPr>
            <p:cNvPr id="13" name="Rectangle 12"/>
            <p:cNvSpPr/>
            <p:nvPr/>
          </p:nvSpPr>
          <p:spPr>
            <a:xfrm>
              <a:off x="192213" y="1099147"/>
              <a:ext cx="1976829" cy="338550"/>
            </a:xfrm>
            <a:prstGeom prst="rect">
              <a:avLst/>
            </a:prstGeom>
            <a:solidFill>
              <a:srgbClr val="00489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algn="ctr" hangingPunct="0"/>
              <a:r>
                <a:rPr lang="fr-FR" sz="1600" dirty="0">
                  <a:solidFill>
                    <a:srgbClr val="FFFFFF"/>
                  </a:solidFill>
                  <a:sym typeface="Helvetica"/>
                </a:rPr>
                <a:t>130 partenaires</a:t>
              </a:r>
            </a:p>
          </p:txBody>
        </p:sp>
        <p:sp>
          <p:nvSpPr>
            <p:cNvPr id="14" name="Triangle isocèle 13"/>
            <p:cNvSpPr/>
            <p:nvPr/>
          </p:nvSpPr>
          <p:spPr>
            <a:xfrm rot="5400000">
              <a:off x="75378" y="1186142"/>
              <a:ext cx="359116" cy="144000"/>
            </a:xfrm>
            <a:prstGeom prst="triangle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hangingPunct="0"/>
              <a:endParaRPr lang="fr-FR">
                <a:solidFill>
                  <a:srgbClr val="000000"/>
                </a:solidFill>
                <a:sym typeface="Helvetica"/>
              </a:endParaRPr>
            </a:p>
          </p:txBody>
        </p:sp>
      </p:grpSp>
      <p:sp>
        <p:nvSpPr>
          <p:cNvPr id="15" name="Triangle isocèle 14"/>
          <p:cNvSpPr/>
          <p:nvPr/>
        </p:nvSpPr>
        <p:spPr>
          <a:xfrm rot="16200000">
            <a:off x="1837985" y="1186884"/>
            <a:ext cx="359116" cy="144000"/>
          </a:xfrm>
          <a:prstGeom prst="triangle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hangingPunct="0"/>
            <a:endParaRPr lang="fr-FR">
              <a:solidFill>
                <a:srgbClr val="000000"/>
              </a:solidFill>
              <a:sym typeface="Helvetic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r="8589"/>
          <a:stretch/>
        </p:blipFill>
        <p:spPr>
          <a:xfrm>
            <a:off x="4140678" y="6307794"/>
            <a:ext cx="3240360" cy="5253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r="49992"/>
          <a:stretch/>
        </p:blipFill>
        <p:spPr>
          <a:xfrm>
            <a:off x="2351584" y="6286572"/>
            <a:ext cx="1728192" cy="526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8451" y="6416594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00489C"/>
                </a:solidFill>
                <a:sym typeface="Helvetica"/>
              </a:rPr>
              <a:t>Nouveaux axes :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68681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634332" name="AutoShape 2"/>
          <p:cNvSpPr txBox="1">
            <a:spLocks noChangeAspect="1" noChangeArrowheads="1"/>
          </p:cNvSpPr>
          <p:nvPr/>
        </p:nvSpPr>
        <p:spPr bwMode="auto">
          <a:xfrm>
            <a:off x="1708209" y="0"/>
            <a:ext cx="8693091" cy="542922"/>
          </a:xfrm>
          <a:prstGeom prst="rect">
            <a:avLst/>
          </a:prstGeom>
          <a:noFill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fr-FR" sz="2800" b="1" dirty="0">
                <a:solidFill>
                  <a:prstClr val="white"/>
                </a:solidFill>
              </a:rPr>
              <a:t>Nos enjeux</a:t>
            </a:r>
          </a:p>
          <a:p>
            <a:pPr marL="0" marR="0" lvl="0" indent="0" algn="ctr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sz="24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 Light"/>
              <a:cs typeface="Arial"/>
            </a:endParaRPr>
          </a:p>
        </p:txBody>
      </p:sp>
      <p:sp>
        <p:nvSpPr>
          <p:cNvPr id="27" name="Google Shape;72;p15"/>
          <p:cNvSpPr txBox="1">
            <a:spLocks noGrp="1"/>
          </p:cNvSpPr>
          <p:nvPr>
            <p:ph type="sldNum" idx="12"/>
          </p:nvPr>
        </p:nvSpPr>
        <p:spPr bwMode="auto">
          <a:xfrm>
            <a:off x="11615459" y="6496050"/>
            <a:ext cx="372031" cy="3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4" tIns="34274" rIns="34274" bIns="34274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9pPr>
          </a:lstStyle>
          <a:p>
            <a:pPr>
              <a:defRPr/>
            </a:pPr>
            <a:r>
              <a:rPr lang="en" dirty="0"/>
              <a:t>2</a:t>
            </a:r>
            <a:endParaRPr lang="en" dirty="0">
              <a:latin typeface="Calibri"/>
              <a:ea typeface="Calibri"/>
              <a:cs typeface="Calibri"/>
            </a:endParaRPr>
          </a:p>
        </p:txBody>
      </p:sp>
      <p:sp>
        <p:nvSpPr>
          <p:cNvPr id="69" name="ZoneTexte 68"/>
          <p:cNvSpPr txBox="1"/>
          <p:nvPr/>
        </p:nvSpPr>
        <p:spPr bwMode="auto">
          <a:xfrm>
            <a:off x="1183534" y="1052736"/>
            <a:ext cx="10441160" cy="428796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400050" lvl="1">
              <a:defRPr/>
            </a:pPr>
            <a:r>
              <a:rPr lang="fr-FR" dirty="0"/>
              <a:t>Mettre le numérique et la donnée au service de la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transition écologique </a:t>
            </a:r>
            <a:r>
              <a:rPr lang="fr-FR" dirty="0"/>
              <a:t>pour observer, décider et agir  </a:t>
            </a:r>
            <a:r>
              <a:rPr lang="fr-FR"/>
              <a:t>afin de piloter </a:t>
            </a:r>
            <a:r>
              <a:rPr lang="fr-FR" dirty="0"/>
              <a:t>la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trajectoire carbone </a:t>
            </a:r>
            <a:r>
              <a:rPr lang="fr-FR" dirty="0"/>
              <a:t>et suivre les réalisations du programme LRTZC</a:t>
            </a:r>
          </a:p>
          <a:p>
            <a:pPr marL="400050" lvl="1">
              <a:defRPr/>
            </a:pPr>
            <a:endParaRPr lang="fr-FR" dirty="0"/>
          </a:p>
          <a:p>
            <a:pPr marL="400050" lvl="1">
              <a:defRPr/>
            </a:pPr>
            <a:r>
              <a:rPr lang="fr-FR" dirty="0"/>
              <a:t>Un outil pour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rendre lisible et accessible les données </a:t>
            </a:r>
            <a:r>
              <a:rPr lang="fr-FR" dirty="0"/>
              <a:t>du territoire</a:t>
            </a:r>
          </a:p>
          <a:p>
            <a:pPr marL="400050" lvl="1">
              <a:defRPr/>
            </a:pPr>
            <a:endParaRPr lang="fr-FR" dirty="0"/>
          </a:p>
          <a:p>
            <a:pPr marL="400050" lvl="1">
              <a:defRPr/>
            </a:pPr>
            <a:r>
              <a:rPr lang="fr-FR" dirty="0"/>
              <a:t>Déployer une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infrastructure territoriale </a:t>
            </a:r>
            <a:r>
              <a:rPr lang="fr-FR" dirty="0"/>
              <a:t>pour gérer nos données et garantir une bonne exploitation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conforme à nos valeurs</a:t>
            </a:r>
          </a:p>
          <a:p>
            <a:pPr marL="400050" lvl="1">
              <a:defRPr/>
            </a:pPr>
            <a:endParaRPr lang="fr-FR" dirty="0"/>
          </a:p>
          <a:p>
            <a:pPr marL="400050" lvl="1">
              <a:defRPr/>
            </a:pPr>
            <a:r>
              <a:rPr lang="fr-FR" dirty="0"/>
              <a:t>Créer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plateforme ouverte </a:t>
            </a:r>
            <a:r>
              <a:rPr lang="fr-FR" dirty="0"/>
              <a:t>permettant une large utilisation et un partage des ressources </a:t>
            </a:r>
          </a:p>
          <a:p>
            <a:pPr marL="400050" lvl="1">
              <a:defRPr/>
            </a:pPr>
            <a:endParaRPr lang="fr-FR" dirty="0"/>
          </a:p>
          <a:p>
            <a:pPr marL="400050" lvl="1">
              <a:defRPr/>
            </a:pPr>
            <a:r>
              <a:rPr lang="fr-FR" dirty="0"/>
              <a:t>Créer une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plateforme générique et évolutive </a:t>
            </a:r>
            <a:r>
              <a:rPr lang="fr-FR" dirty="0"/>
              <a:t>pour prendre en charge des besoins variés sans être dépendant de prestataires</a:t>
            </a:r>
          </a:p>
          <a:p>
            <a:pPr marL="400050" lvl="1">
              <a:defRPr/>
            </a:pPr>
            <a:endParaRPr lang="fr-FR" dirty="0"/>
          </a:p>
          <a:p>
            <a:pPr marL="400050" lvl="1">
              <a:defRPr/>
            </a:pPr>
            <a:r>
              <a:rPr lang="fr-FR" dirty="0"/>
              <a:t>Un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projet innovant et ambitieux, </a:t>
            </a:r>
            <a:r>
              <a:rPr lang="fr-FR" dirty="0"/>
              <a:t>très suivi au niveau régional et national</a:t>
            </a:r>
            <a:endParaRPr lang="fr-FR" sz="1700" dirty="0"/>
          </a:p>
        </p:txBody>
      </p:sp>
      <p:sp>
        <p:nvSpPr>
          <p:cNvPr id="70" name="Oval 13"/>
          <p:cNvSpPr/>
          <p:nvPr/>
        </p:nvSpPr>
        <p:spPr bwMode="auto">
          <a:xfrm>
            <a:off x="934553" y="1876444"/>
            <a:ext cx="596876" cy="536129"/>
          </a:xfrm>
          <a:prstGeom prst="ellipse">
            <a:avLst/>
          </a:prstGeom>
          <a:solidFill>
            <a:srgbClr val="97C1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1" name="Oval 14"/>
          <p:cNvSpPr/>
          <p:nvPr/>
        </p:nvSpPr>
        <p:spPr bwMode="auto">
          <a:xfrm>
            <a:off x="934553" y="1151957"/>
            <a:ext cx="596876" cy="536129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2" name="Oval 15"/>
          <p:cNvSpPr/>
          <p:nvPr/>
        </p:nvSpPr>
        <p:spPr bwMode="auto">
          <a:xfrm>
            <a:off x="934553" y="2606602"/>
            <a:ext cx="596876" cy="536129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3" name="Oval 16"/>
          <p:cNvSpPr/>
          <p:nvPr/>
        </p:nvSpPr>
        <p:spPr bwMode="auto">
          <a:xfrm>
            <a:off x="934553" y="3331089"/>
            <a:ext cx="596876" cy="536129"/>
          </a:xfrm>
          <a:prstGeom prst="ellipse">
            <a:avLst/>
          </a:prstGeom>
          <a:solidFill>
            <a:srgbClr val="97C1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4" name="Oval 15"/>
          <p:cNvSpPr/>
          <p:nvPr/>
        </p:nvSpPr>
        <p:spPr bwMode="auto">
          <a:xfrm>
            <a:off x="934553" y="4080089"/>
            <a:ext cx="596876" cy="536129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0" name="Oval 16"/>
          <p:cNvSpPr/>
          <p:nvPr/>
        </p:nvSpPr>
        <p:spPr bwMode="auto">
          <a:xfrm>
            <a:off x="934553" y="4804576"/>
            <a:ext cx="596876" cy="536129"/>
          </a:xfrm>
          <a:prstGeom prst="ellipse">
            <a:avLst/>
          </a:prstGeom>
          <a:solidFill>
            <a:srgbClr val="97C1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0192AD-C2E9-455A-8EDB-61443C9C732E}"/>
              </a:ext>
            </a:extLst>
          </p:cNvPr>
          <p:cNvSpPr/>
          <p:nvPr/>
        </p:nvSpPr>
        <p:spPr bwMode="auto">
          <a:xfrm>
            <a:off x="3647728" y="6142354"/>
            <a:ext cx="4076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accent6"/>
                </a:solidFill>
              </a:rPr>
              <a:t>#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territoriale </a:t>
            </a:r>
            <a:r>
              <a:rPr lang="fr-FR" sz="2000" b="1" dirty="0">
                <a:solidFill>
                  <a:schemeClr val="accent6"/>
                </a:solidFill>
              </a:rPr>
              <a:t>#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ouverte </a:t>
            </a:r>
            <a:r>
              <a:rPr lang="fr-FR" sz="2000" b="1" dirty="0">
                <a:solidFill>
                  <a:schemeClr val="accent6"/>
                </a:solidFill>
              </a:rPr>
              <a:t>#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collaborative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95D3760-5A29-4C8F-867B-84141206E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88115" y="5463995"/>
            <a:ext cx="2595981" cy="6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634332" name="AutoShape 2"/>
          <p:cNvSpPr txBox="1">
            <a:spLocks noChangeAspect="1" noChangeArrowheads="1"/>
          </p:cNvSpPr>
          <p:nvPr/>
        </p:nvSpPr>
        <p:spPr bwMode="auto">
          <a:xfrm>
            <a:off x="1708209" y="0"/>
            <a:ext cx="8693091" cy="542922"/>
          </a:xfrm>
          <a:prstGeom prst="rect">
            <a:avLst/>
          </a:prstGeom>
          <a:noFill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fr-FR" sz="2800" b="1" dirty="0">
                <a:solidFill>
                  <a:prstClr val="white"/>
                </a:solidFill>
              </a:rPr>
              <a:t>Une plateforme numérique pour quoi faire</a:t>
            </a:r>
          </a:p>
          <a:p>
            <a:pPr marL="0" marR="0" lvl="0" indent="0" algn="ctr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sz="24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 Light"/>
              <a:cs typeface="Arial"/>
            </a:endParaRPr>
          </a:p>
        </p:txBody>
      </p:sp>
      <p:sp>
        <p:nvSpPr>
          <p:cNvPr id="25" name="Google Shape;72;p15"/>
          <p:cNvSpPr txBox="1">
            <a:spLocks noGrp="1"/>
          </p:cNvSpPr>
          <p:nvPr>
            <p:ph type="sldNum" idx="12"/>
          </p:nvPr>
        </p:nvSpPr>
        <p:spPr bwMode="auto">
          <a:xfrm>
            <a:off x="11615459" y="6496050"/>
            <a:ext cx="372031" cy="3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4" tIns="34274" rIns="34274" bIns="34274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9pPr>
          </a:lstStyle>
          <a:p>
            <a:pPr>
              <a:defRPr/>
            </a:pPr>
            <a:r>
              <a:rPr lang="en" dirty="0"/>
              <a:t>15</a:t>
            </a:r>
            <a:endParaRPr lang="en" dirty="0">
              <a:latin typeface="Calibri"/>
              <a:ea typeface="Calibri"/>
              <a:cs typeface="Calibri"/>
            </a:endParaRP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768FB9FD-508C-45FB-B9A4-5A199142D858}"/>
              </a:ext>
            </a:extLst>
          </p:cNvPr>
          <p:cNvSpPr>
            <a:spLocks/>
          </p:cNvSpPr>
          <p:nvPr/>
        </p:nvSpPr>
        <p:spPr bwMode="auto">
          <a:xfrm rot="16200000">
            <a:off x="399185" y="3682740"/>
            <a:ext cx="4207960" cy="1586703"/>
          </a:xfrm>
          <a:custGeom>
            <a:avLst/>
            <a:gdLst>
              <a:gd name="T0" fmla="*/ 2969 w 3735"/>
              <a:gd name="T1" fmla="*/ 207 h 1395"/>
              <a:gd name="T2" fmla="*/ 2969 w 3735"/>
              <a:gd name="T3" fmla="*/ 206 h 1395"/>
              <a:gd name="T4" fmla="*/ 2969 w 3735"/>
              <a:gd name="T5" fmla="*/ 206 h 1395"/>
              <a:gd name="T6" fmla="*/ 3317 w 3735"/>
              <a:gd name="T7" fmla="*/ 350 h 1395"/>
              <a:gd name="T8" fmla="*/ 3317 w 3735"/>
              <a:gd name="T9" fmla="*/ 1045 h 1395"/>
              <a:gd name="T10" fmla="*/ 2969 w 3735"/>
              <a:gd name="T11" fmla="*/ 1189 h 1395"/>
              <a:gd name="T12" fmla="*/ 2622 w 3735"/>
              <a:gd name="T13" fmla="*/ 1045 h 1395"/>
              <a:gd name="T14" fmla="*/ 2476 w 3735"/>
              <a:gd name="T15" fmla="*/ 1191 h 1395"/>
              <a:gd name="T16" fmla="*/ 2969 w 3735"/>
              <a:gd name="T17" fmla="*/ 1395 h 1395"/>
              <a:gd name="T18" fmla="*/ 3462 w 3735"/>
              <a:gd name="T19" fmla="*/ 1191 h 1395"/>
              <a:gd name="T20" fmla="*/ 3462 w 3735"/>
              <a:gd name="T21" fmla="*/ 204 h 1395"/>
              <a:gd name="T22" fmla="*/ 2969 w 3735"/>
              <a:gd name="T23" fmla="*/ 0 h 1395"/>
              <a:gd name="T24" fmla="*/ 2969 w 3735"/>
              <a:gd name="T25" fmla="*/ 0 h 1395"/>
              <a:gd name="T26" fmla="*/ 2969 w 3735"/>
              <a:gd name="T27" fmla="*/ 0 h 1395"/>
              <a:gd name="T28" fmla="*/ 0 w 3735"/>
              <a:gd name="T29" fmla="*/ 0 h 1395"/>
              <a:gd name="T30" fmla="*/ 0 w 3735"/>
              <a:gd name="T31" fmla="*/ 207 h 1395"/>
              <a:gd name="T32" fmla="*/ 2969 w 3735"/>
              <a:gd name="T33" fmla="*/ 20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35" h="1395">
                <a:moveTo>
                  <a:pt x="2969" y="207"/>
                </a:moveTo>
                <a:cubicBezTo>
                  <a:pt x="2969" y="206"/>
                  <a:pt x="2969" y="206"/>
                  <a:pt x="2969" y="206"/>
                </a:cubicBezTo>
                <a:cubicBezTo>
                  <a:pt x="2969" y="206"/>
                  <a:pt x="2969" y="206"/>
                  <a:pt x="2969" y="206"/>
                </a:cubicBezTo>
                <a:cubicBezTo>
                  <a:pt x="3095" y="206"/>
                  <a:pt x="3221" y="254"/>
                  <a:pt x="3317" y="350"/>
                </a:cubicBezTo>
                <a:cubicBezTo>
                  <a:pt x="3508" y="542"/>
                  <a:pt x="3508" y="853"/>
                  <a:pt x="3317" y="1045"/>
                </a:cubicBezTo>
                <a:cubicBezTo>
                  <a:pt x="3221" y="1141"/>
                  <a:pt x="3095" y="1188"/>
                  <a:pt x="2969" y="1189"/>
                </a:cubicBezTo>
                <a:cubicBezTo>
                  <a:pt x="2844" y="1189"/>
                  <a:pt x="2718" y="1141"/>
                  <a:pt x="2622" y="1045"/>
                </a:cubicBezTo>
                <a:cubicBezTo>
                  <a:pt x="2476" y="1191"/>
                  <a:pt x="2476" y="1191"/>
                  <a:pt x="2476" y="1191"/>
                </a:cubicBezTo>
                <a:cubicBezTo>
                  <a:pt x="2612" y="1327"/>
                  <a:pt x="2791" y="1395"/>
                  <a:pt x="2969" y="1395"/>
                </a:cubicBezTo>
                <a:cubicBezTo>
                  <a:pt x="3148" y="1395"/>
                  <a:pt x="3326" y="1327"/>
                  <a:pt x="3462" y="1191"/>
                </a:cubicBezTo>
                <a:cubicBezTo>
                  <a:pt x="3735" y="918"/>
                  <a:pt x="3735" y="477"/>
                  <a:pt x="3462" y="204"/>
                </a:cubicBezTo>
                <a:cubicBezTo>
                  <a:pt x="3326" y="68"/>
                  <a:pt x="3148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7"/>
                  <a:pt x="0" y="207"/>
                  <a:pt x="0" y="207"/>
                </a:cubicBezTo>
                <a:lnTo>
                  <a:pt x="2969" y="207"/>
                </a:lnTo>
                <a:close/>
              </a:path>
            </a:pathLst>
          </a:custGeom>
          <a:solidFill>
            <a:srgbClr val="0048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id="{AD7D17C0-A22A-4CE5-84C6-BED275614EBE}"/>
              </a:ext>
            </a:extLst>
          </p:cNvPr>
          <p:cNvSpPr>
            <a:spLocks/>
          </p:cNvSpPr>
          <p:nvPr/>
        </p:nvSpPr>
        <p:spPr bwMode="auto">
          <a:xfrm rot="16200000">
            <a:off x="2748834" y="3466527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rgbClr val="97C1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52" name="Freeform 9">
            <a:extLst>
              <a:ext uri="{FF2B5EF4-FFF2-40B4-BE49-F238E27FC236}">
                <a16:creationId xmlns:a16="http://schemas.microsoft.com/office/drawing/2014/main" id="{3B8477D8-C61C-4124-90F8-8E57DF85ABA7}"/>
              </a:ext>
            </a:extLst>
          </p:cNvPr>
          <p:cNvSpPr>
            <a:spLocks/>
          </p:cNvSpPr>
          <p:nvPr/>
        </p:nvSpPr>
        <p:spPr bwMode="auto">
          <a:xfrm rot="5400000">
            <a:off x="3704169" y="2211699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rgbClr val="0048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67F0108F-9039-4399-9773-91DE2C3041A0}"/>
              </a:ext>
            </a:extLst>
          </p:cNvPr>
          <p:cNvSpPr>
            <a:spLocks/>
          </p:cNvSpPr>
          <p:nvPr/>
        </p:nvSpPr>
        <p:spPr bwMode="auto">
          <a:xfrm rot="5400000">
            <a:off x="7089627" y="2147341"/>
            <a:ext cx="4207960" cy="1586703"/>
          </a:xfrm>
          <a:custGeom>
            <a:avLst/>
            <a:gdLst>
              <a:gd name="T0" fmla="*/ 2969 w 3735"/>
              <a:gd name="T1" fmla="*/ 207 h 1395"/>
              <a:gd name="T2" fmla="*/ 2969 w 3735"/>
              <a:gd name="T3" fmla="*/ 206 h 1395"/>
              <a:gd name="T4" fmla="*/ 2969 w 3735"/>
              <a:gd name="T5" fmla="*/ 206 h 1395"/>
              <a:gd name="T6" fmla="*/ 3317 w 3735"/>
              <a:gd name="T7" fmla="*/ 350 h 1395"/>
              <a:gd name="T8" fmla="*/ 3317 w 3735"/>
              <a:gd name="T9" fmla="*/ 1045 h 1395"/>
              <a:gd name="T10" fmla="*/ 2969 w 3735"/>
              <a:gd name="T11" fmla="*/ 1189 h 1395"/>
              <a:gd name="T12" fmla="*/ 2622 w 3735"/>
              <a:gd name="T13" fmla="*/ 1045 h 1395"/>
              <a:gd name="T14" fmla="*/ 2476 w 3735"/>
              <a:gd name="T15" fmla="*/ 1191 h 1395"/>
              <a:gd name="T16" fmla="*/ 2969 w 3735"/>
              <a:gd name="T17" fmla="*/ 1395 h 1395"/>
              <a:gd name="T18" fmla="*/ 3462 w 3735"/>
              <a:gd name="T19" fmla="*/ 1191 h 1395"/>
              <a:gd name="T20" fmla="*/ 3462 w 3735"/>
              <a:gd name="T21" fmla="*/ 204 h 1395"/>
              <a:gd name="T22" fmla="*/ 2969 w 3735"/>
              <a:gd name="T23" fmla="*/ 0 h 1395"/>
              <a:gd name="T24" fmla="*/ 2969 w 3735"/>
              <a:gd name="T25" fmla="*/ 0 h 1395"/>
              <a:gd name="T26" fmla="*/ 2969 w 3735"/>
              <a:gd name="T27" fmla="*/ 0 h 1395"/>
              <a:gd name="T28" fmla="*/ 0 w 3735"/>
              <a:gd name="T29" fmla="*/ 0 h 1395"/>
              <a:gd name="T30" fmla="*/ 0 w 3735"/>
              <a:gd name="T31" fmla="*/ 207 h 1395"/>
              <a:gd name="T32" fmla="*/ 2969 w 3735"/>
              <a:gd name="T33" fmla="*/ 20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735" h="1395">
                <a:moveTo>
                  <a:pt x="2969" y="207"/>
                </a:moveTo>
                <a:cubicBezTo>
                  <a:pt x="2969" y="206"/>
                  <a:pt x="2969" y="206"/>
                  <a:pt x="2969" y="206"/>
                </a:cubicBezTo>
                <a:cubicBezTo>
                  <a:pt x="2969" y="206"/>
                  <a:pt x="2969" y="206"/>
                  <a:pt x="2969" y="206"/>
                </a:cubicBezTo>
                <a:cubicBezTo>
                  <a:pt x="3095" y="206"/>
                  <a:pt x="3221" y="254"/>
                  <a:pt x="3317" y="350"/>
                </a:cubicBezTo>
                <a:cubicBezTo>
                  <a:pt x="3508" y="542"/>
                  <a:pt x="3508" y="853"/>
                  <a:pt x="3317" y="1045"/>
                </a:cubicBezTo>
                <a:cubicBezTo>
                  <a:pt x="3221" y="1141"/>
                  <a:pt x="3095" y="1188"/>
                  <a:pt x="2969" y="1189"/>
                </a:cubicBezTo>
                <a:cubicBezTo>
                  <a:pt x="2844" y="1189"/>
                  <a:pt x="2718" y="1141"/>
                  <a:pt x="2622" y="1045"/>
                </a:cubicBezTo>
                <a:cubicBezTo>
                  <a:pt x="2476" y="1191"/>
                  <a:pt x="2476" y="1191"/>
                  <a:pt x="2476" y="1191"/>
                </a:cubicBezTo>
                <a:cubicBezTo>
                  <a:pt x="2612" y="1327"/>
                  <a:pt x="2791" y="1395"/>
                  <a:pt x="2969" y="1395"/>
                </a:cubicBezTo>
                <a:cubicBezTo>
                  <a:pt x="3148" y="1395"/>
                  <a:pt x="3326" y="1327"/>
                  <a:pt x="3462" y="1191"/>
                </a:cubicBezTo>
                <a:cubicBezTo>
                  <a:pt x="3735" y="918"/>
                  <a:pt x="3735" y="477"/>
                  <a:pt x="3462" y="204"/>
                </a:cubicBezTo>
                <a:cubicBezTo>
                  <a:pt x="3326" y="68"/>
                  <a:pt x="3148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2969" y="0"/>
                  <a:pt x="2969" y="0"/>
                  <a:pt x="296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7"/>
                  <a:pt x="0" y="207"/>
                  <a:pt x="0" y="207"/>
                </a:cubicBezTo>
                <a:lnTo>
                  <a:pt x="2969" y="207"/>
                </a:lnTo>
                <a:close/>
              </a:path>
            </a:pathLst>
          </a:custGeom>
          <a:solidFill>
            <a:srgbClr val="97C1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54" name="Freeform 9">
            <a:extLst>
              <a:ext uri="{FF2B5EF4-FFF2-40B4-BE49-F238E27FC236}">
                <a16:creationId xmlns:a16="http://schemas.microsoft.com/office/drawing/2014/main" id="{320A28BC-AE81-4C0B-AB73-E7F89498D279}"/>
              </a:ext>
            </a:extLst>
          </p:cNvPr>
          <p:cNvSpPr>
            <a:spLocks/>
          </p:cNvSpPr>
          <p:nvPr/>
        </p:nvSpPr>
        <p:spPr bwMode="auto">
          <a:xfrm rot="16200000">
            <a:off x="4660881" y="3466527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rgbClr val="97C1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id="{C3A22756-C715-4C00-916F-5C1529273802}"/>
              </a:ext>
            </a:extLst>
          </p:cNvPr>
          <p:cNvSpPr>
            <a:spLocks/>
          </p:cNvSpPr>
          <p:nvPr/>
        </p:nvSpPr>
        <p:spPr bwMode="auto">
          <a:xfrm rot="5400000">
            <a:off x="5617593" y="2211699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rgbClr val="0048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56" name="Freeform 9">
            <a:extLst>
              <a:ext uri="{FF2B5EF4-FFF2-40B4-BE49-F238E27FC236}">
                <a16:creationId xmlns:a16="http://schemas.microsoft.com/office/drawing/2014/main" id="{A29FB220-28A5-4D27-ADA3-21E1B897EF58}"/>
              </a:ext>
            </a:extLst>
          </p:cNvPr>
          <p:cNvSpPr>
            <a:spLocks/>
          </p:cNvSpPr>
          <p:nvPr/>
        </p:nvSpPr>
        <p:spPr bwMode="auto">
          <a:xfrm rot="16200000">
            <a:off x="6570869" y="3466527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rgbClr val="97C11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57" name="Freeform 9">
            <a:extLst>
              <a:ext uri="{FF2B5EF4-FFF2-40B4-BE49-F238E27FC236}">
                <a16:creationId xmlns:a16="http://schemas.microsoft.com/office/drawing/2014/main" id="{BC83BD00-A1EF-4D37-AAC7-5990B201595C}"/>
              </a:ext>
            </a:extLst>
          </p:cNvPr>
          <p:cNvSpPr>
            <a:spLocks/>
          </p:cNvSpPr>
          <p:nvPr/>
        </p:nvSpPr>
        <p:spPr bwMode="auto">
          <a:xfrm rot="5400000">
            <a:off x="7527581" y="2211699"/>
            <a:ext cx="1419316" cy="1740142"/>
          </a:xfrm>
          <a:custGeom>
            <a:avLst/>
            <a:gdLst>
              <a:gd name="T0" fmla="*/ 1113 w 1258"/>
              <a:gd name="T1" fmla="*/ 1112 h 1530"/>
              <a:gd name="T2" fmla="*/ 418 w 1258"/>
              <a:gd name="T3" fmla="*/ 1112 h 1530"/>
              <a:gd name="T4" fmla="*/ 418 w 1258"/>
              <a:gd name="T5" fmla="*/ 418 h 1530"/>
              <a:gd name="T6" fmla="*/ 1113 w 1258"/>
              <a:gd name="T7" fmla="*/ 418 h 1530"/>
              <a:gd name="T8" fmla="*/ 1258 w 1258"/>
              <a:gd name="T9" fmla="*/ 272 h 1530"/>
              <a:gd name="T10" fmla="*/ 272 w 1258"/>
              <a:gd name="T11" fmla="*/ 272 h 1530"/>
              <a:gd name="T12" fmla="*/ 272 w 1258"/>
              <a:gd name="T13" fmla="*/ 1258 h 1530"/>
              <a:gd name="T14" fmla="*/ 1258 w 1258"/>
              <a:gd name="T15" fmla="*/ 1258 h 1530"/>
              <a:gd name="T16" fmla="*/ 1258 w 1258"/>
              <a:gd name="T17" fmla="*/ 1258 h 1530"/>
              <a:gd name="T18" fmla="*/ 1113 w 1258"/>
              <a:gd name="T19" fmla="*/ 1112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8" h="1530">
                <a:moveTo>
                  <a:pt x="1113" y="1112"/>
                </a:moveTo>
                <a:cubicBezTo>
                  <a:pt x="921" y="1304"/>
                  <a:pt x="610" y="1304"/>
                  <a:pt x="418" y="1112"/>
                </a:cubicBezTo>
                <a:cubicBezTo>
                  <a:pt x="226" y="920"/>
                  <a:pt x="226" y="609"/>
                  <a:pt x="418" y="418"/>
                </a:cubicBezTo>
                <a:cubicBezTo>
                  <a:pt x="610" y="226"/>
                  <a:pt x="921" y="226"/>
                  <a:pt x="1113" y="418"/>
                </a:cubicBezTo>
                <a:cubicBezTo>
                  <a:pt x="1258" y="272"/>
                  <a:pt x="1258" y="272"/>
                  <a:pt x="1258" y="272"/>
                </a:cubicBezTo>
                <a:cubicBezTo>
                  <a:pt x="986" y="0"/>
                  <a:pt x="545" y="0"/>
                  <a:pt x="272" y="272"/>
                </a:cubicBezTo>
                <a:cubicBezTo>
                  <a:pt x="0" y="544"/>
                  <a:pt x="0" y="986"/>
                  <a:pt x="272" y="1258"/>
                </a:cubicBezTo>
                <a:cubicBezTo>
                  <a:pt x="545" y="1530"/>
                  <a:pt x="986" y="1530"/>
                  <a:pt x="1258" y="1258"/>
                </a:cubicBezTo>
                <a:cubicBezTo>
                  <a:pt x="1258" y="1258"/>
                  <a:pt x="1258" y="1258"/>
                  <a:pt x="1258" y="1258"/>
                </a:cubicBezTo>
                <a:cubicBezTo>
                  <a:pt x="1113" y="1112"/>
                  <a:pt x="1113" y="1112"/>
                  <a:pt x="1113" y="1112"/>
                </a:cubicBezTo>
                <a:close/>
              </a:path>
            </a:pathLst>
          </a:custGeom>
          <a:solidFill>
            <a:srgbClr val="0048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82F39"/>
              </a:solidFill>
              <a:effectLst/>
              <a:uLnTx/>
              <a:uFillTx/>
            </a:endParaRPr>
          </a:p>
        </p:txBody>
      </p:sp>
      <p:sp>
        <p:nvSpPr>
          <p:cNvPr id="58" name="Oval 68">
            <a:extLst>
              <a:ext uri="{FF2B5EF4-FFF2-40B4-BE49-F238E27FC236}">
                <a16:creationId xmlns:a16="http://schemas.microsoft.com/office/drawing/2014/main" id="{B234739F-137F-4F62-9B52-DCFB13D83C1C}"/>
              </a:ext>
            </a:extLst>
          </p:cNvPr>
          <p:cNvSpPr/>
          <p:nvPr/>
        </p:nvSpPr>
        <p:spPr>
          <a:xfrm>
            <a:off x="4022169" y="2849584"/>
            <a:ext cx="782452" cy="782452"/>
          </a:xfrm>
          <a:prstGeom prst="ellipse">
            <a:avLst/>
          </a:prstGeom>
          <a:solidFill>
            <a:srgbClr val="97C1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3</a:t>
            </a:r>
          </a:p>
        </p:txBody>
      </p:sp>
      <p:sp>
        <p:nvSpPr>
          <p:cNvPr id="59" name="Oval 69">
            <a:extLst>
              <a:ext uri="{FF2B5EF4-FFF2-40B4-BE49-F238E27FC236}">
                <a16:creationId xmlns:a16="http://schemas.microsoft.com/office/drawing/2014/main" id="{5636EE2E-9B2C-48F7-83F4-AB4F1F6244B3}"/>
              </a:ext>
            </a:extLst>
          </p:cNvPr>
          <p:cNvSpPr/>
          <p:nvPr/>
        </p:nvSpPr>
        <p:spPr>
          <a:xfrm>
            <a:off x="2117169" y="2849584"/>
            <a:ext cx="782452" cy="782452"/>
          </a:xfrm>
          <a:prstGeom prst="ellipse">
            <a:avLst/>
          </a:prstGeom>
          <a:solidFill>
            <a:srgbClr val="97C1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1</a:t>
            </a:r>
          </a:p>
        </p:txBody>
      </p:sp>
      <p:sp>
        <p:nvSpPr>
          <p:cNvPr id="60" name="Oval 70">
            <a:extLst>
              <a:ext uri="{FF2B5EF4-FFF2-40B4-BE49-F238E27FC236}">
                <a16:creationId xmlns:a16="http://schemas.microsoft.com/office/drawing/2014/main" id="{D104A93C-8179-48EB-AABC-80CB03EBE7B2}"/>
              </a:ext>
            </a:extLst>
          </p:cNvPr>
          <p:cNvSpPr/>
          <p:nvPr/>
        </p:nvSpPr>
        <p:spPr>
          <a:xfrm>
            <a:off x="7832169" y="2849584"/>
            <a:ext cx="782452" cy="782452"/>
          </a:xfrm>
          <a:prstGeom prst="ellipse">
            <a:avLst/>
          </a:prstGeom>
          <a:solidFill>
            <a:srgbClr val="97C1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7</a:t>
            </a:r>
          </a:p>
        </p:txBody>
      </p:sp>
      <p:sp>
        <p:nvSpPr>
          <p:cNvPr id="61" name="Oval 71">
            <a:extLst>
              <a:ext uri="{FF2B5EF4-FFF2-40B4-BE49-F238E27FC236}">
                <a16:creationId xmlns:a16="http://schemas.microsoft.com/office/drawing/2014/main" id="{A9A48D46-CBA8-4B56-91FF-07438AF0E3FF}"/>
              </a:ext>
            </a:extLst>
          </p:cNvPr>
          <p:cNvSpPr/>
          <p:nvPr/>
        </p:nvSpPr>
        <p:spPr>
          <a:xfrm>
            <a:off x="5927169" y="2849584"/>
            <a:ext cx="782452" cy="782452"/>
          </a:xfrm>
          <a:prstGeom prst="ellipse">
            <a:avLst/>
          </a:prstGeom>
          <a:solidFill>
            <a:srgbClr val="97C1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5</a:t>
            </a:r>
          </a:p>
        </p:txBody>
      </p:sp>
      <p:sp>
        <p:nvSpPr>
          <p:cNvPr id="62" name="Oval 72">
            <a:extLst>
              <a:ext uri="{FF2B5EF4-FFF2-40B4-BE49-F238E27FC236}">
                <a16:creationId xmlns:a16="http://schemas.microsoft.com/office/drawing/2014/main" id="{811A07DF-A3C0-42E0-90E8-C6F5026DD306}"/>
              </a:ext>
            </a:extLst>
          </p:cNvPr>
          <p:cNvSpPr/>
          <p:nvPr/>
        </p:nvSpPr>
        <p:spPr>
          <a:xfrm>
            <a:off x="3069669" y="3802084"/>
            <a:ext cx="782452" cy="782452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2</a:t>
            </a:r>
          </a:p>
        </p:txBody>
      </p:sp>
      <p:sp>
        <p:nvSpPr>
          <p:cNvPr id="63" name="Oval 73">
            <a:extLst>
              <a:ext uri="{FF2B5EF4-FFF2-40B4-BE49-F238E27FC236}">
                <a16:creationId xmlns:a16="http://schemas.microsoft.com/office/drawing/2014/main" id="{0B0341B7-8D48-478C-B9E3-628E56FFD7F9}"/>
              </a:ext>
            </a:extLst>
          </p:cNvPr>
          <p:cNvSpPr/>
          <p:nvPr/>
        </p:nvSpPr>
        <p:spPr>
          <a:xfrm>
            <a:off x="5000069" y="3802084"/>
            <a:ext cx="782452" cy="782452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4</a:t>
            </a:r>
          </a:p>
        </p:txBody>
      </p:sp>
      <p:sp>
        <p:nvSpPr>
          <p:cNvPr id="64" name="Oval 74">
            <a:extLst>
              <a:ext uri="{FF2B5EF4-FFF2-40B4-BE49-F238E27FC236}">
                <a16:creationId xmlns:a16="http://schemas.microsoft.com/office/drawing/2014/main" id="{DE87EE82-E6FC-4E13-8748-4212CE5C8594}"/>
              </a:ext>
            </a:extLst>
          </p:cNvPr>
          <p:cNvSpPr/>
          <p:nvPr/>
        </p:nvSpPr>
        <p:spPr>
          <a:xfrm>
            <a:off x="6866969" y="3802084"/>
            <a:ext cx="782452" cy="782452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6</a:t>
            </a:r>
          </a:p>
        </p:txBody>
      </p:sp>
      <p:sp>
        <p:nvSpPr>
          <p:cNvPr id="65" name="Oval 75">
            <a:extLst>
              <a:ext uri="{FF2B5EF4-FFF2-40B4-BE49-F238E27FC236}">
                <a16:creationId xmlns:a16="http://schemas.microsoft.com/office/drawing/2014/main" id="{00A0E844-2ADE-4280-A67B-DEFE37A04949}"/>
              </a:ext>
            </a:extLst>
          </p:cNvPr>
          <p:cNvSpPr/>
          <p:nvPr/>
        </p:nvSpPr>
        <p:spPr>
          <a:xfrm>
            <a:off x="8797369" y="3802084"/>
            <a:ext cx="782452" cy="782452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8</a:t>
            </a:r>
          </a:p>
        </p:txBody>
      </p:sp>
      <p:sp>
        <p:nvSpPr>
          <p:cNvPr id="66" name="TextBox 79">
            <a:extLst>
              <a:ext uri="{FF2B5EF4-FFF2-40B4-BE49-F238E27FC236}">
                <a16:creationId xmlns:a16="http://schemas.microsoft.com/office/drawing/2014/main" id="{D15115CF-F0E3-449F-88AB-FE290723C434}"/>
              </a:ext>
            </a:extLst>
          </p:cNvPr>
          <p:cNvSpPr txBox="1"/>
          <p:nvPr/>
        </p:nvSpPr>
        <p:spPr>
          <a:xfrm>
            <a:off x="1871902" y="1778393"/>
            <a:ext cx="1197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sz="2000" b="1" dirty="0"/>
              <a:t>Ouverte</a:t>
            </a:r>
            <a:endParaRPr lang="en-GB" sz="2000" b="1" kern="1200" dirty="0">
              <a:solidFill>
                <a:srgbClr val="282F39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7" name="TextBox 84">
            <a:extLst>
              <a:ext uri="{FF2B5EF4-FFF2-40B4-BE49-F238E27FC236}">
                <a16:creationId xmlns:a16="http://schemas.microsoft.com/office/drawing/2014/main" id="{E5E54607-3BEC-458E-B4FE-7DB065A67E2C}"/>
              </a:ext>
            </a:extLst>
          </p:cNvPr>
          <p:cNvSpPr txBox="1"/>
          <p:nvPr/>
        </p:nvSpPr>
        <p:spPr>
          <a:xfrm>
            <a:off x="3815002" y="1778393"/>
            <a:ext cx="1291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sz="2000" b="1" dirty="0"/>
              <a:t>Sobre</a:t>
            </a:r>
            <a:endParaRPr lang="en-GB" sz="2000" b="1" kern="1200" dirty="0">
              <a:solidFill>
                <a:srgbClr val="282F39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8" name="TextBox 85">
            <a:extLst>
              <a:ext uri="{FF2B5EF4-FFF2-40B4-BE49-F238E27FC236}">
                <a16:creationId xmlns:a16="http://schemas.microsoft.com/office/drawing/2014/main" id="{BCA5FBD4-D95A-432E-AEEB-614C3B9DA45B}"/>
              </a:ext>
            </a:extLst>
          </p:cNvPr>
          <p:cNvSpPr txBox="1"/>
          <p:nvPr/>
        </p:nvSpPr>
        <p:spPr>
          <a:xfrm>
            <a:off x="5681902" y="1778393"/>
            <a:ext cx="1197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sz="2000" b="1" dirty="0"/>
              <a:t>Sûre</a:t>
            </a:r>
            <a:endParaRPr lang="en-GB" sz="2000" b="1" kern="1200" dirty="0">
              <a:solidFill>
                <a:srgbClr val="282F39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9" name="TextBox 86">
            <a:extLst>
              <a:ext uri="{FF2B5EF4-FFF2-40B4-BE49-F238E27FC236}">
                <a16:creationId xmlns:a16="http://schemas.microsoft.com/office/drawing/2014/main" id="{EEC460DC-FAB8-413E-B445-7D5FEAAA4BE3}"/>
              </a:ext>
            </a:extLst>
          </p:cNvPr>
          <p:cNvSpPr txBox="1"/>
          <p:nvPr/>
        </p:nvSpPr>
        <p:spPr>
          <a:xfrm>
            <a:off x="7534753" y="1778393"/>
            <a:ext cx="1375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en-GB" sz="2000" b="1" kern="1200" dirty="0">
                <a:solidFill>
                  <a:srgbClr val="282F39"/>
                </a:solidFill>
                <a:ea typeface="Noto Sans" panose="020B0502040504020204" pitchFamily="34"/>
                <a:cs typeface="Noto Sans" panose="020B0502040504020204" pitchFamily="34"/>
              </a:rPr>
              <a:t>Accessible</a:t>
            </a:r>
          </a:p>
        </p:txBody>
      </p:sp>
      <p:sp>
        <p:nvSpPr>
          <p:cNvPr id="70" name="TextBox 87">
            <a:extLst>
              <a:ext uri="{FF2B5EF4-FFF2-40B4-BE49-F238E27FC236}">
                <a16:creationId xmlns:a16="http://schemas.microsoft.com/office/drawing/2014/main" id="{BF88C297-16B0-4D4B-8967-03E94E623EA4}"/>
              </a:ext>
            </a:extLst>
          </p:cNvPr>
          <p:cNvSpPr txBox="1"/>
          <p:nvPr/>
        </p:nvSpPr>
        <p:spPr>
          <a:xfrm>
            <a:off x="2441996" y="508902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sz="2000" b="1" dirty="0"/>
              <a:t>Respectueuse</a:t>
            </a:r>
            <a:endParaRPr lang="en-GB" sz="2000" b="1" kern="1200" dirty="0">
              <a:solidFill>
                <a:srgbClr val="282F39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1" name="TextBox 88">
            <a:extLst>
              <a:ext uri="{FF2B5EF4-FFF2-40B4-BE49-F238E27FC236}">
                <a16:creationId xmlns:a16="http://schemas.microsoft.com/office/drawing/2014/main" id="{103E2CD6-3F36-4312-8299-A62A8CECD383}"/>
              </a:ext>
            </a:extLst>
          </p:cNvPr>
          <p:cNvSpPr txBox="1"/>
          <p:nvPr/>
        </p:nvSpPr>
        <p:spPr>
          <a:xfrm>
            <a:off x="4500468" y="50890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sz="2000" b="1" dirty="0"/>
              <a:t>Transparente</a:t>
            </a:r>
            <a:endParaRPr lang="en-GB" sz="2000" b="1" kern="1200" dirty="0">
              <a:solidFill>
                <a:srgbClr val="282F39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2" name="TextBox 89">
            <a:extLst>
              <a:ext uri="{FF2B5EF4-FFF2-40B4-BE49-F238E27FC236}">
                <a16:creationId xmlns:a16="http://schemas.microsoft.com/office/drawing/2014/main" id="{57B49B69-B9A3-40BA-8CA5-3E250C770847}"/>
              </a:ext>
            </a:extLst>
          </p:cNvPr>
          <p:cNvSpPr txBox="1"/>
          <p:nvPr/>
        </p:nvSpPr>
        <p:spPr>
          <a:xfrm>
            <a:off x="6475079" y="5084864"/>
            <a:ext cx="1719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fr-FR" sz="2000" b="1" dirty="0">
                <a:solidFill>
                  <a:prstClr val="black"/>
                </a:solidFill>
              </a:rPr>
              <a:t>Co-construite</a:t>
            </a:r>
            <a:endParaRPr lang="en-GB" sz="2000" b="1" kern="1200" dirty="0">
              <a:solidFill>
                <a:srgbClr val="282F39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3" name="TextBox 90">
            <a:extLst>
              <a:ext uri="{FF2B5EF4-FFF2-40B4-BE49-F238E27FC236}">
                <a16:creationId xmlns:a16="http://schemas.microsoft.com/office/drawing/2014/main" id="{8C5DCBA2-575B-4A72-881F-2E187D3FF7CA}"/>
              </a:ext>
            </a:extLst>
          </p:cNvPr>
          <p:cNvSpPr txBox="1"/>
          <p:nvPr/>
        </p:nvSpPr>
        <p:spPr>
          <a:xfrm>
            <a:off x="8559226" y="5089028"/>
            <a:ext cx="1197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/>
            </a:pPr>
            <a:r>
              <a:rPr lang="en-GB" sz="2000" b="1" kern="1200" dirty="0">
                <a:solidFill>
                  <a:srgbClr val="282F39"/>
                </a:solidFill>
                <a:ea typeface="Noto Sans" panose="020B0502040504020204" pitchFamily="34"/>
                <a:cs typeface="Noto Sans" panose="020B0502040504020204" pitchFamily="34"/>
              </a:rPr>
              <a:t>Evolutive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6616" y="1031443"/>
            <a:ext cx="32480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Les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exigences </a:t>
            </a:r>
            <a:r>
              <a:rPr lang="fr-FR" dirty="0"/>
              <a:t>de la plateforme </a:t>
            </a:r>
          </a:p>
        </p:txBody>
      </p:sp>
    </p:spTree>
    <p:extLst>
      <p:ext uri="{BB962C8B-B14F-4D97-AF65-F5344CB8AC3E}">
        <p14:creationId xmlns:p14="http://schemas.microsoft.com/office/powerpoint/2010/main" val="192982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6653742" name="Slide Number Placeholder 2"/>
          <p:cNvSpPr>
            <a:spLocks noGrp="1"/>
          </p:cNvSpPr>
          <p:nvPr>
            <p:ph type="sldNum" idx="12"/>
          </p:nvPr>
        </p:nvSpPr>
        <p:spPr bwMode="auto">
          <a:xfrm>
            <a:off x="11615460" y="5656387"/>
            <a:ext cx="372030" cy="356539"/>
          </a:xfrm>
        </p:spPr>
        <p:txBody>
          <a:bodyPr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/>
            </a:pPr>
            <a:fld id="{CA70740B-0685-4A74-047D-609F950B4C2D}" type="slidenum">
              <a:rPr lang="fr-FR" sz="1850" b="1" i="0" u="none" strike="noStrike" cap="none" spc="0">
                <a:ln>
                  <a:noFill/>
                </a:ln>
                <a:solidFill>
                  <a:srgbClr val="00489C"/>
                </a:solidFill>
                <a:latin typeface="Oswald"/>
                <a:cs typeface="Arial"/>
              </a:rPr>
              <a:t>8</a:t>
            </a:fld>
            <a:endParaRPr lang="fr-FR" sz="1850" b="1" i="0" u="none" strike="noStrike" cap="none" spc="0">
              <a:ln>
                <a:noFill/>
              </a:ln>
              <a:solidFill>
                <a:srgbClr val="00489C"/>
              </a:solidFill>
              <a:latin typeface="Oswald"/>
              <a:cs typeface="Arial"/>
            </a:endParaRPr>
          </a:p>
        </p:txBody>
      </p:sp>
      <p:sp>
        <p:nvSpPr>
          <p:cNvPr id="128634332" name="AutoShape 2"/>
          <p:cNvSpPr txBox="1">
            <a:spLocks noChangeAspect="1" noChangeArrowheads="1"/>
          </p:cNvSpPr>
          <p:nvPr/>
        </p:nvSpPr>
        <p:spPr bwMode="auto">
          <a:xfrm>
            <a:off x="1708209" y="0"/>
            <a:ext cx="8693091" cy="542922"/>
          </a:xfrm>
          <a:prstGeom prst="rect">
            <a:avLst/>
          </a:prstGeom>
          <a:noFill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fr-FR" sz="2800" b="1" dirty="0">
                <a:solidFill>
                  <a:prstClr val="white"/>
                </a:solidFill>
              </a:rPr>
              <a:t>Une plateforme numérique pour quoi faire</a:t>
            </a:r>
          </a:p>
          <a:p>
            <a:pPr marL="0" marR="0" lvl="0" indent="0" algn="ctr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sz="24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 Light"/>
              <a:cs typeface="Arial"/>
            </a:endParaRPr>
          </a:p>
        </p:txBody>
      </p:sp>
      <p:sp>
        <p:nvSpPr>
          <p:cNvPr id="9" name="ZoneTexte 8"/>
          <p:cNvSpPr txBox="1"/>
          <p:nvPr/>
        </p:nvSpPr>
        <p:spPr bwMode="auto">
          <a:xfrm>
            <a:off x="407368" y="1052736"/>
            <a:ext cx="10369152" cy="409971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/>
              <a:t>Le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fonctionnement </a:t>
            </a:r>
            <a:r>
              <a:rPr lang="fr-FR" dirty="0"/>
              <a:t>de la plateforme </a:t>
            </a:r>
          </a:p>
          <a:p>
            <a:pPr marL="283878" indent="-283878">
              <a:buFont typeface="Arial"/>
              <a:buChar char="–"/>
              <a:defRPr/>
            </a:pPr>
            <a:endParaRPr lang="fr-FR" dirty="0"/>
          </a:p>
          <a:p>
            <a:pPr lvl="1">
              <a:defRPr/>
            </a:pPr>
            <a:r>
              <a:rPr lang="fr-FR" sz="1700" b="1" dirty="0"/>
              <a:t>Des bibliothèques </a:t>
            </a:r>
            <a:r>
              <a:rPr lang="fr-FR" sz="1700" dirty="0"/>
              <a:t>de : </a:t>
            </a:r>
          </a:p>
          <a:p>
            <a:pPr lvl="1">
              <a:defRPr/>
            </a:pPr>
            <a:r>
              <a:rPr lang="fr-FR" sz="1600" dirty="0"/>
              <a:t>	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Données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/>
              <a:t>thématiques et décrites</a:t>
            </a:r>
          </a:p>
          <a:p>
            <a:pPr lvl="1">
              <a:defRPr/>
            </a:pPr>
            <a:r>
              <a:rPr lang="fr-FR" sz="1600" dirty="0"/>
              <a:t>	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Traitements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/>
              <a:t>statistiques, géographiques, d’anonymisation, de calcul carbone, ...</a:t>
            </a:r>
          </a:p>
          <a:p>
            <a:pPr lvl="1">
              <a:defRPr/>
            </a:pPr>
            <a:r>
              <a:rPr lang="fr-FR" sz="1600" dirty="0"/>
              <a:t>	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Restitutions</a:t>
            </a: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600" dirty="0"/>
              <a:t>graphiques, cartographiques ou indicateurs</a:t>
            </a:r>
          </a:p>
          <a:p>
            <a:pPr lvl="1">
              <a:defRPr/>
            </a:pPr>
            <a:r>
              <a:rPr lang="fr-FR" sz="1600" dirty="0"/>
              <a:t> 	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Tableaux de bord </a:t>
            </a:r>
            <a:r>
              <a:rPr lang="fr-FR" sz="1600" dirty="0"/>
              <a:t>personnalisés</a:t>
            </a:r>
          </a:p>
          <a:p>
            <a:pPr lvl="1">
              <a:defRPr/>
            </a:pPr>
            <a:endParaRPr lang="fr-FR" sz="1600" dirty="0"/>
          </a:p>
          <a:p>
            <a:pPr lvl="1">
              <a:defRPr/>
            </a:pPr>
            <a:r>
              <a:rPr lang="fr-FR" sz="1700" dirty="0"/>
              <a:t>Une </a:t>
            </a:r>
            <a:r>
              <a:rPr lang="fr-FR" sz="1700" b="1" dirty="0"/>
              <a:t>gestion des droits d’usage des données </a:t>
            </a:r>
            <a:r>
              <a:rPr lang="fr-FR" sz="1700" dirty="0"/>
              <a:t>via des </a:t>
            </a:r>
            <a:r>
              <a:rPr lang="fr-FR" sz="1700" b="1" dirty="0"/>
              <a:t>contrats intelligents </a:t>
            </a:r>
            <a:r>
              <a:rPr lang="fr-FR" sz="1700" dirty="0"/>
              <a:t>(smart </a:t>
            </a:r>
            <a:r>
              <a:rPr lang="fr-FR" sz="1700" dirty="0" err="1"/>
              <a:t>contract</a:t>
            </a:r>
            <a:r>
              <a:rPr lang="fr-FR" sz="1700" dirty="0"/>
              <a:t>) entre producteurs et </a:t>
            </a:r>
            <a:r>
              <a:rPr lang="fr-FR" sz="1700" dirty="0" err="1"/>
              <a:t>réutilisateurs</a:t>
            </a:r>
            <a:endParaRPr lang="fr-FR" sz="1700" dirty="0"/>
          </a:p>
          <a:p>
            <a:pPr lvl="1">
              <a:defRPr/>
            </a:pPr>
            <a:endParaRPr lang="fr-FR" sz="1700" dirty="0"/>
          </a:p>
          <a:p>
            <a:pPr lvl="1">
              <a:defRPr/>
            </a:pPr>
            <a:r>
              <a:rPr lang="fr-FR" sz="1700" dirty="0"/>
              <a:t>Un </a:t>
            </a:r>
            <a:r>
              <a:rPr lang="fr-FR" sz="1700" b="1" dirty="0"/>
              <a:t>espace de travail « zéro code » </a:t>
            </a:r>
            <a:r>
              <a:rPr lang="fr-FR" sz="1700" dirty="0"/>
              <a:t>pour les débutants et un </a:t>
            </a:r>
            <a:r>
              <a:rPr lang="fr-FR" sz="1700" b="1" dirty="0"/>
              <a:t>bureau virtuel </a:t>
            </a:r>
            <a:r>
              <a:rPr lang="fr-FR" sz="1700" dirty="0"/>
              <a:t>pour les experts pour </a:t>
            </a:r>
            <a:r>
              <a:rPr lang="fr-FR" sz="1700" b="1" dirty="0"/>
              <a:t>créer</a:t>
            </a:r>
            <a:r>
              <a:rPr lang="fr-FR" sz="1700" dirty="0"/>
              <a:t>, </a:t>
            </a:r>
            <a:r>
              <a:rPr lang="fr-FR" sz="1700" b="1" dirty="0"/>
              <a:t>collaborer</a:t>
            </a:r>
            <a:r>
              <a:rPr lang="fr-FR" sz="1700" dirty="0"/>
              <a:t> et </a:t>
            </a:r>
            <a:r>
              <a:rPr lang="fr-FR" sz="1700" b="1" dirty="0"/>
              <a:t>diffuser</a:t>
            </a:r>
            <a:r>
              <a:rPr lang="fr-FR" sz="1700" dirty="0"/>
              <a:t> (de façon publique ou restreinte) ses propres restitutions et tableaux de bord </a:t>
            </a:r>
          </a:p>
          <a:p>
            <a:pPr marL="283878" indent="-283878">
              <a:buFont typeface="Arial"/>
              <a:buChar char="–"/>
              <a:defRPr/>
            </a:pPr>
            <a:endParaRPr lang="fr-FR" dirty="0"/>
          </a:p>
          <a:p>
            <a:pPr marL="283878" indent="-283878">
              <a:buFont typeface="Arial"/>
              <a:buChar char="–"/>
              <a:defRPr/>
            </a:pPr>
            <a:endParaRPr lang="fr-FR" dirty="0"/>
          </a:p>
        </p:txBody>
      </p:sp>
      <p:pic>
        <p:nvPicPr>
          <p:cNvPr id="10" name="Picture 4" descr="Nos pratiques responsables - Ingrédients Biologiques Alimentai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1" y="1676026"/>
            <a:ext cx="258994" cy="2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Nos pratiques responsables - Ingrédients Biologiques Alimentai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1" y="3176973"/>
            <a:ext cx="258994" cy="2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os pratiques responsables - Ingrédients Biologiques Alimentai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5" y="3973344"/>
            <a:ext cx="258994" cy="25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os pratiques responsables - Ingrédients Biologiques Alimentai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9" y="2011311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Nos pratiques responsables - Ingrédients Biologiques Alimentai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9" y="2254494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Nos pratiques responsables - Ingrédients Biologiques Alimentai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9" y="2740999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7- A1 bis - Qu'est ce qu'un algorithme - Technologie 5ème - Blo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4756287"/>
            <a:ext cx="559196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020192" y="6027995"/>
            <a:ext cx="1139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/>
              <a:t>= cas d’usage (restitutions et tableaux de bord)</a:t>
            </a:r>
          </a:p>
        </p:txBody>
      </p:sp>
      <p:sp>
        <p:nvSpPr>
          <p:cNvPr id="21" name="ZoneTexte 20"/>
          <p:cNvSpPr txBox="1"/>
          <p:nvPr/>
        </p:nvSpPr>
        <p:spPr bwMode="auto">
          <a:xfrm>
            <a:off x="3084128" y="6502643"/>
            <a:ext cx="9970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= les données</a:t>
            </a:r>
          </a:p>
        </p:txBody>
      </p:sp>
      <p:pic>
        <p:nvPicPr>
          <p:cNvPr id="22" name="Picture 4" descr="Nos pratiques responsables - Ingrédients Biologiques Alimentair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49" y="2512386"/>
            <a:ext cx="144016" cy="14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Google Shape;72;p15"/>
          <p:cNvSpPr txBox="1">
            <a:spLocks/>
          </p:cNvSpPr>
          <p:nvPr/>
        </p:nvSpPr>
        <p:spPr bwMode="auto">
          <a:xfrm>
            <a:off x="11615459" y="6496050"/>
            <a:ext cx="372031" cy="3565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4274" tIns="34274" rIns="34274" bIns="34274" rtlCol="0" anchor="t" anchorCtr="0">
            <a:spAutoFit/>
          </a:bodyPr>
          <a:lstStyle>
            <a:defPPr>
              <a:defRPr lang="fr-FR"/>
            </a:defPPr>
            <a:lvl1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lang="fr-FR" sz="1850" b="1">
                <a:solidFill>
                  <a:srgbClr val="00489C"/>
                </a:solidFill>
                <a:latin typeface="Oswald"/>
                <a:ea typeface="+mn-ea"/>
                <a:cs typeface="+mn-cs"/>
              </a:defRPr>
            </a:lvl1pPr>
            <a:lvl2pPr marL="0" lvl="1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  <a:latin typeface="+mn-lt"/>
                <a:ea typeface="+mn-ea"/>
                <a:cs typeface="+mn-cs"/>
              </a:defRPr>
            </a:lvl2pPr>
            <a:lvl3pPr marL="0" lvl="2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  <a:latin typeface="+mn-lt"/>
                <a:ea typeface="+mn-ea"/>
                <a:cs typeface="+mn-cs"/>
              </a:defRPr>
            </a:lvl3pPr>
            <a:lvl4pPr marL="0" lvl="3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  <a:latin typeface="+mn-lt"/>
                <a:ea typeface="+mn-ea"/>
                <a:cs typeface="+mn-cs"/>
              </a:defRPr>
            </a:lvl4pPr>
            <a:lvl5pPr marL="0" lvl="4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  <a:latin typeface="+mn-lt"/>
                <a:ea typeface="+mn-ea"/>
                <a:cs typeface="+mn-cs"/>
              </a:defRPr>
            </a:lvl5pPr>
            <a:lvl6pPr marL="0" lvl="5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  <a:latin typeface="+mn-lt"/>
                <a:ea typeface="+mn-ea"/>
                <a:cs typeface="+mn-cs"/>
              </a:defRPr>
            </a:lvl6pPr>
            <a:lvl7pPr marL="0" lvl="6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  <a:latin typeface="+mn-lt"/>
                <a:ea typeface="+mn-ea"/>
                <a:cs typeface="+mn-cs"/>
              </a:defRPr>
            </a:lvl7pPr>
            <a:lvl8pPr marL="0" lvl="7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  <a:latin typeface="+mn-lt"/>
                <a:ea typeface="+mn-ea"/>
                <a:cs typeface="+mn-cs"/>
              </a:defRPr>
            </a:lvl8pPr>
            <a:lvl9pPr marL="0" lvl="8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dirty="0"/>
              <a:t>16</a:t>
            </a:r>
            <a:endParaRPr lang="en" dirty="0">
              <a:latin typeface="Calibri"/>
              <a:ea typeface="Calibri"/>
              <a:cs typeface="Calibri"/>
            </a:endParaRPr>
          </a:p>
        </p:txBody>
      </p:sp>
      <p:sp>
        <p:nvSpPr>
          <p:cNvPr id="20" name="ZoneTexte 19"/>
          <p:cNvSpPr txBox="1"/>
          <p:nvPr/>
        </p:nvSpPr>
        <p:spPr bwMode="auto">
          <a:xfrm>
            <a:off x="5231904" y="5800096"/>
            <a:ext cx="1128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/>
              <a:t>= les traitements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39F6F3B6-8C2A-4D36-94CE-9CBC6E716359}"/>
              </a:ext>
            </a:extLst>
          </p:cNvPr>
          <p:cNvSpPr/>
          <p:nvPr/>
        </p:nvSpPr>
        <p:spPr>
          <a:xfrm>
            <a:off x="8352734" y="724775"/>
            <a:ext cx="3600401" cy="1931627"/>
          </a:xfrm>
          <a:prstGeom prst="roundRect">
            <a:avLst/>
          </a:prstGeom>
          <a:solidFill>
            <a:srgbClr val="0048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Des données </a:t>
            </a:r>
            <a:r>
              <a:rPr lang="fr-FR" sz="1600" b="1" dirty="0"/>
              <a:t>ouvertes</a:t>
            </a:r>
            <a:r>
              <a:rPr lang="fr-FR" sz="1600" dirty="0"/>
              <a:t>, </a:t>
            </a:r>
            <a:r>
              <a:rPr lang="fr-FR" sz="1600" b="1" dirty="0"/>
              <a:t>confidentielles</a:t>
            </a:r>
            <a:r>
              <a:rPr lang="fr-FR" sz="1600" dirty="0"/>
              <a:t> et </a:t>
            </a:r>
            <a:r>
              <a:rPr lang="fr-FR" sz="1600" b="1" dirty="0"/>
              <a:t>personnelles</a:t>
            </a:r>
          </a:p>
          <a:p>
            <a:pPr algn="ctr"/>
            <a:r>
              <a:rPr lang="fr-FR" sz="1600" dirty="0"/>
              <a:t>-</a:t>
            </a:r>
          </a:p>
          <a:p>
            <a:pPr algn="ctr"/>
            <a:r>
              <a:rPr lang="fr-FR" sz="1600" dirty="0"/>
              <a:t>Des données </a:t>
            </a:r>
            <a:r>
              <a:rPr lang="fr-FR" sz="1600" b="1" dirty="0"/>
              <a:t>utiles</a:t>
            </a:r>
            <a:r>
              <a:rPr lang="fr-FR" sz="1600" dirty="0"/>
              <a:t> et </a:t>
            </a:r>
            <a:r>
              <a:rPr lang="fr-FR" sz="1600" b="1" dirty="0"/>
              <a:t>utilisables</a:t>
            </a:r>
          </a:p>
          <a:p>
            <a:pPr algn="ctr"/>
            <a:r>
              <a:rPr lang="fr-FR" sz="1600" dirty="0"/>
              <a:t>-</a:t>
            </a:r>
          </a:p>
          <a:p>
            <a:pPr algn="ctr"/>
            <a:r>
              <a:rPr lang="fr-FR" sz="1600" dirty="0"/>
              <a:t>Des données </a:t>
            </a:r>
            <a:r>
              <a:rPr lang="fr-FR" sz="1600" b="1" dirty="0"/>
              <a:t>partagées</a:t>
            </a:r>
            <a:r>
              <a:rPr lang="fr-FR" sz="1600" dirty="0"/>
              <a:t> entre les acteurs privés, publics ou les citoyens</a:t>
            </a:r>
          </a:p>
        </p:txBody>
      </p:sp>
    </p:spTree>
    <p:extLst>
      <p:ext uri="{BB962C8B-B14F-4D97-AF65-F5344CB8AC3E}">
        <p14:creationId xmlns:p14="http://schemas.microsoft.com/office/powerpoint/2010/main" val="3080481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634332" name="AutoShape 2"/>
          <p:cNvSpPr txBox="1">
            <a:spLocks noChangeAspect="1" noChangeArrowheads="1"/>
          </p:cNvSpPr>
          <p:nvPr/>
        </p:nvSpPr>
        <p:spPr bwMode="auto">
          <a:xfrm>
            <a:off x="1708209" y="0"/>
            <a:ext cx="8693091" cy="542922"/>
          </a:xfrm>
          <a:prstGeom prst="rect">
            <a:avLst/>
          </a:prstGeom>
          <a:noFill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998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6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98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8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fr-FR" sz="2800" b="1" dirty="0">
                <a:solidFill>
                  <a:prstClr val="white"/>
                </a:solidFill>
              </a:rPr>
              <a:t>Une plateforme numérique pour quoi faire</a:t>
            </a:r>
          </a:p>
          <a:p>
            <a:pPr marL="0" marR="0" lvl="0" indent="0" algn="ctr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sz="24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 Light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 bwMode="auto">
          <a:xfrm>
            <a:off x="767408" y="980728"/>
            <a:ext cx="11089232" cy="513339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fr-FR" dirty="0"/>
              <a:t>Les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bénéfices attendus </a:t>
            </a:r>
            <a:r>
              <a:rPr lang="fr-FR" dirty="0"/>
              <a:t>de la plateforme pour LRTZC </a:t>
            </a:r>
          </a:p>
          <a:p>
            <a:pPr>
              <a:defRPr/>
            </a:pPr>
            <a:endParaRPr lang="fr-FR" dirty="0"/>
          </a:p>
          <a:p>
            <a:pPr marL="283878" indent="-283878">
              <a:buFont typeface="Arial"/>
              <a:buChar char="–"/>
              <a:defRPr/>
            </a:pPr>
            <a:endParaRPr lang="fr-FR" dirty="0"/>
          </a:p>
          <a:p>
            <a:pPr lvl="1">
              <a:defRPr/>
            </a:pPr>
            <a:r>
              <a:rPr lang="fr-FR" b="1" dirty="0"/>
              <a:t>	Objectiver</a:t>
            </a:r>
            <a:r>
              <a:rPr lang="fr-FR" dirty="0"/>
              <a:t> la trajectoire vers la neutralité carbone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b="1" dirty="0"/>
          </a:p>
          <a:p>
            <a:pPr lvl="1">
              <a:defRPr/>
            </a:pPr>
            <a:r>
              <a:rPr lang="fr-FR" b="1" dirty="0"/>
              <a:t>	Centraliser </a:t>
            </a:r>
            <a:r>
              <a:rPr lang="fr-FR" dirty="0"/>
              <a:t>les données, référentiels et modèles de calcul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b="1" dirty="0"/>
              <a:t>	Aider à la décision </a:t>
            </a:r>
            <a:r>
              <a:rPr lang="fr-FR" dirty="0"/>
              <a:t>en mettant en évidence des liens de causalité 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b="1" dirty="0"/>
              <a:t>	Automatiser la collecte des données </a:t>
            </a:r>
            <a:r>
              <a:rPr lang="fr-FR" dirty="0"/>
              <a:t>et actualiser en continue les indicateurs</a:t>
            </a:r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endParaRPr lang="fr-FR" dirty="0"/>
          </a:p>
          <a:p>
            <a:pPr lvl="1">
              <a:defRPr/>
            </a:pPr>
            <a:r>
              <a:rPr lang="fr-FR" b="1" dirty="0"/>
              <a:t>	Communiquer</a:t>
            </a:r>
            <a:r>
              <a:rPr lang="fr-FR" dirty="0"/>
              <a:t> vers les acteurs territoriaux et </a:t>
            </a:r>
            <a:r>
              <a:rPr lang="fr-FR" b="1" dirty="0"/>
              <a:t>valoriser</a:t>
            </a:r>
            <a:r>
              <a:rPr lang="fr-FR" dirty="0"/>
              <a:t> leur contribution (ex : Communes)</a:t>
            </a:r>
          </a:p>
          <a:p>
            <a:pPr lvl="1">
              <a:defRPr/>
            </a:pPr>
            <a:endParaRPr lang="fr-FR" sz="1700" dirty="0"/>
          </a:p>
          <a:p>
            <a:pPr lvl="1">
              <a:defRPr/>
            </a:pPr>
            <a:endParaRPr lang="fr-FR" sz="1700" dirty="0"/>
          </a:p>
        </p:txBody>
      </p:sp>
      <p:sp>
        <p:nvSpPr>
          <p:cNvPr id="12" name="Google Shape;72;p15"/>
          <p:cNvSpPr txBox="1">
            <a:spLocks noGrp="1"/>
          </p:cNvSpPr>
          <p:nvPr>
            <p:ph type="sldNum" idx="12"/>
          </p:nvPr>
        </p:nvSpPr>
        <p:spPr bwMode="auto">
          <a:xfrm>
            <a:off x="11615459" y="6496050"/>
            <a:ext cx="372031" cy="3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4" tIns="34274" rIns="34274" bIns="34274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9C"/>
              </a:buClr>
              <a:buSzPts val="1400"/>
              <a:buFont typeface="Calibri"/>
              <a:buNone/>
              <a:defRPr sz="1850" b="1">
                <a:solidFill>
                  <a:srgbClr val="00489C"/>
                </a:solidFill>
              </a:defRPr>
            </a:lvl9pPr>
          </a:lstStyle>
          <a:p>
            <a:pPr>
              <a:defRPr/>
            </a:pPr>
            <a:r>
              <a:rPr lang="en" dirty="0"/>
              <a:t>17</a:t>
            </a:r>
            <a:endParaRPr lang="en" dirty="0">
              <a:latin typeface="Calibri"/>
              <a:ea typeface="Calibri"/>
              <a:cs typeface="Calibri"/>
            </a:endParaRPr>
          </a:p>
        </p:txBody>
      </p:sp>
      <p:sp>
        <p:nvSpPr>
          <p:cNvPr id="28" name="Oval 13"/>
          <p:cNvSpPr/>
          <p:nvPr/>
        </p:nvSpPr>
        <p:spPr>
          <a:xfrm>
            <a:off x="1117037" y="2634602"/>
            <a:ext cx="506366" cy="506366"/>
          </a:xfrm>
          <a:prstGeom prst="ellipse">
            <a:avLst/>
          </a:prstGeom>
          <a:solidFill>
            <a:srgbClr val="97C1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Oval 14"/>
          <p:cNvSpPr/>
          <p:nvPr/>
        </p:nvSpPr>
        <p:spPr>
          <a:xfrm>
            <a:off x="1117037" y="1772816"/>
            <a:ext cx="506366" cy="506366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30" name="Oval 15"/>
          <p:cNvSpPr/>
          <p:nvPr/>
        </p:nvSpPr>
        <p:spPr>
          <a:xfrm>
            <a:off x="1117037" y="3429000"/>
            <a:ext cx="506366" cy="506366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31" name="Oval 16"/>
          <p:cNvSpPr/>
          <p:nvPr/>
        </p:nvSpPr>
        <p:spPr>
          <a:xfrm>
            <a:off x="1117037" y="4290786"/>
            <a:ext cx="506366" cy="506366"/>
          </a:xfrm>
          <a:prstGeom prst="ellipse">
            <a:avLst/>
          </a:prstGeom>
          <a:solidFill>
            <a:srgbClr val="97C11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33" name="Oval 16"/>
          <p:cNvSpPr/>
          <p:nvPr/>
        </p:nvSpPr>
        <p:spPr bwMode="auto">
          <a:xfrm>
            <a:off x="1127448" y="5082874"/>
            <a:ext cx="506366" cy="506366"/>
          </a:xfrm>
          <a:prstGeom prst="ellipse">
            <a:avLst/>
          </a:prstGeom>
          <a:solidFill>
            <a:srgbClr val="0048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D4F9B73-3ECE-4D8A-86CF-AC4DBF18C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071082" y="1217575"/>
            <a:ext cx="2660435" cy="283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1010</Words>
  <Application>Microsoft Office PowerPoint</Application>
  <DocSecurity>0</DocSecurity>
  <PresentationFormat>Grand écran</PresentationFormat>
  <Paragraphs>247</Paragraphs>
  <Slides>17</Slides>
  <Notes>11</Notes>
  <HiddenSlides>1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Corbel</vt:lpstr>
      <vt:lpstr>Helvetica</vt:lpstr>
      <vt:lpstr>Helvetica Neue</vt:lpstr>
      <vt:lpstr>Helvetica Neue Light</vt:lpstr>
      <vt:lpstr>Noto Sans</vt:lpstr>
      <vt:lpstr>Oswald</vt:lpstr>
      <vt:lpstr>Rokkitt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Victor Falières</dc:creator>
  <cp:keywords/>
  <dc:description/>
  <cp:lastModifiedBy>BERTHIAUD David</cp:lastModifiedBy>
  <cp:revision>246</cp:revision>
  <dcterms:created xsi:type="dcterms:W3CDTF">2022-01-04T13:28:40Z</dcterms:created>
  <dcterms:modified xsi:type="dcterms:W3CDTF">2024-08-20T09:57:36Z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0x01010020ADB69BE0DC7D4FA0EBCD20E0FBC7E9</vt:lpwstr>
  </property>
</Properties>
</file>